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notesMasterIdLst>
    <p:notesMasterId r:id="rId27"/>
  </p:notesMasterIdLst>
  <p:sldIdLst>
    <p:sldId id="272" r:id="rId2"/>
    <p:sldId id="275" r:id="rId3"/>
    <p:sldId id="265" r:id="rId4"/>
    <p:sldId id="293" r:id="rId5"/>
    <p:sldId id="277" r:id="rId6"/>
    <p:sldId id="294" r:id="rId7"/>
    <p:sldId id="278" r:id="rId8"/>
    <p:sldId id="295" r:id="rId9"/>
    <p:sldId id="303" r:id="rId10"/>
    <p:sldId id="279" r:id="rId11"/>
    <p:sldId id="296" r:id="rId12"/>
    <p:sldId id="280" r:id="rId13"/>
    <p:sldId id="297" r:id="rId14"/>
    <p:sldId id="281" r:id="rId15"/>
    <p:sldId id="298" r:id="rId16"/>
    <p:sldId id="267" r:id="rId17"/>
    <p:sldId id="282" r:id="rId18"/>
    <p:sldId id="299" r:id="rId19"/>
    <p:sldId id="283" r:id="rId20"/>
    <p:sldId id="300" r:id="rId21"/>
    <p:sldId id="284" r:id="rId22"/>
    <p:sldId id="301" r:id="rId23"/>
    <p:sldId id="286" r:id="rId24"/>
    <p:sldId id="302" r:id="rId25"/>
    <p:sldId id="28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6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1" autoAdjust="0"/>
    <p:restoredTop sz="75592" autoAdjust="0"/>
  </p:normalViewPr>
  <p:slideViewPr>
    <p:cSldViewPr snapToGrid="0">
      <p:cViewPr varScale="1">
        <p:scale>
          <a:sx n="120" d="100"/>
          <a:sy n="120" d="100"/>
        </p:scale>
        <p:origin x="19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1D726-F395-463D-AA70-BB25093A119E}" type="doc">
      <dgm:prSet loTypeId="urn:microsoft.com/office/officeart/2005/8/layout/venn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5F0A4B5-AA08-41F0-84CF-7AAC2C53405C}">
      <dgm:prSet phldrT="[Text]" custT="1"/>
      <dgm:spPr/>
      <dgm:t>
        <a:bodyPr/>
        <a:lstStyle/>
        <a:p>
          <a:r>
            <a:rPr lang="en-US" sz="2400" dirty="0">
              <a:latin typeface="Californian FB" panose="0207040306080B030204" pitchFamily="18" charset="0"/>
            </a:rPr>
            <a:t>Screening</a:t>
          </a:r>
        </a:p>
      </dgm:t>
    </dgm:pt>
    <dgm:pt modelId="{80B653FE-B3ED-4A3C-8B3B-96B6F80C08C4}" type="parTrans" cxnId="{88A5463D-7CCF-4673-8E9D-3F87DCA867C5}">
      <dgm:prSet/>
      <dgm:spPr/>
      <dgm:t>
        <a:bodyPr/>
        <a:lstStyle/>
        <a:p>
          <a:endParaRPr lang="en-US"/>
        </a:p>
      </dgm:t>
    </dgm:pt>
    <dgm:pt modelId="{391A81C1-7C10-4A17-BF0D-AD3CF9F0EA1A}" type="sibTrans" cxnId="{88A5463D-7CCF-4673-8E9D-3F87DCA867C5}">
      <dgm:prSet/>
      <dgm:spPr/>
      <dgm:t>
        <a:bodyPr/>
        <a:lstStyle/>
        <a:p>
          <a:endParaRPr lang="en-US"/>
        </a:p>
      </dgm:t>
    </dgm:pt>
    <dgm:pt modelId="{DEAE13DA-D180-49FE-B3B8-6FCBEC908FB4}">
      <dgm:prSet phldrT="[Text]" custT="1"/>
      <dgm:spPr/>
      <dgm:t>
        <a:bodyPr/>
        <a:lstStyle/>
        <a:p>
          <a:r>
            <a:rPr lang="en-US" sz="2000" dirty="0">
              <a:latin typeface="Californian FB" panose="0207040306080B030204" pitchFamily="18" charset="0"/>
            </a:rPr>
            <a:t>Assessments</a:t>
          </a:r>
        </a:p>
      </dgm:t>
    </dgm:pt>
    <dgm:pt modelId="{6DB8185A-2BDB-4D62-B8AB-5600B2F9BD46}" type="parTrans" cxnId="{956FFA6C-80E3-4226-9DEF-196FE34DE044}">
      <dgm:prSet/>
      <dgm:spPr/>
      <dgm:t>
        <a:bodyPr/>
        <a:lstStyle/>
        <a:p>
          <a:endParaRPr lang="en-US"/>
        </a:p>
      </dgm:t>
    </dgm:pt>
    <dgm:pt modelId="{6C6857A6-A605-496F-9891-CF916BE6FFD9}" type="sibTrans" cxnId="{956FFA6C-80E3-4226-9DEF-196FE34DE044}">
      <dgm:prSet/>
      <dgm:spPr/>
      <dgm:t>
        <a:bodyPr/>
        <a:lstStyle/>
        <a:p>
          <a:endParaRPr lang="en-US"/>
        </a:p>
      </dgm:t>
    </dgm:pt>
    <dgm:pt modelId="{33C5BEE3-BCE5-49FB-968F-46C367E4AD7A}" type="pres">
      <dgm:prSet presAssocID="{AAF1D726-F395-463D-AA70-BB25093A119E}" presName="Name0" presStyleCnt="0">
        <dgm:presLayoutVars>
          <dgm:dir/>
          <dgm:resizeHandles val="exact"/>
        </dgm:presLayoutVars>
      </dgm:prSet>
      <dgm:spPr/>
    </dgm:pt>
    <dgm:pt modelId="{8AB8B2E5-EF94-433C-9E93-F63E8B0F86C0}" type="pres">
      <dgm:prSet presAssocID="{65F0A4B5-AA08-41F0-84CF-7AAC2C53405C}" presName="Name5" presStyleLbl="vennNode1" presStyleIdx="0" presStyleCnt="2">
        <dgm:presLayoutVars>
          <dgm:bulletEnabled val="1"/>
        </dgm:presLayoutVars>
      </dgm:prSet>
      <dgm:spPr/>
    </dgm:pt>
    <dgm:pt modelId="{81165C22-10BB-4C54-93AB-8FE5F661ECB0}" type="pres">
      <dgm:prSet presAssocID="{391A81C1-7C10-4A17-BF0D-AD3CF9F0EA1A}" presName="space" presStyleCnt="0"/>
      <dgm:spPr/>
    </dgm:pt>
    <dgm:pt modelId="{B4C9DC61-E939-4C49-948F-EAE65583FB91}" type="pres">
      <dgm:prSet presAssocID="{DEAE13DA-D180-49FE-B3B8-6FCBEC908FB4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88A5463D-7CCF-4673-8E9D-3F87DCA867C5}" srcId="{AAF1D726-F395-463D-AA70-BB25093A119E}" destId="{65F0A4B5-AA08-41F0-84CF-7AAC2C53405C}" srcOrd="0" destOrd="0" parTransId="{80B653FE-B3ED-4A3C-8B3B-96B6F80C08C4}" sibTransId="{391A81C1-7C10-4A17-BF0D-AD3CF9F0EA1A}"/>
    <dgm:cxn modelId="{956FFA6C-80E3-4226-9DEF-196FE34DE044}" srcId="{AAF1D726-F395-463D-AA70-BB25093A119E}" destId="{DEAE13DA-D180-49FE-B3B8-6FCBEC908FB4}" srcOrd="1" destOrd="0" parTransId="{6DB8185A-2BDB-4D62-B8AB-5600B2F9BD46}" sibTransId="{6C6857A6-A605-496F-9891-CF916BE6FFD9}"/>
    <dgm:cxn modelId="{E2BFBD8C-2F29-408B-96DD-7905DF16A982}" type="presOf" srcId="{AAF1D726-F395-463D-AA70-BB25093A119E}" destId="{33C5BEE3-BCE5-49FB-968F-46C367E4AD7A}" srcOrd="0" destOrd="0" presId="urn:microsoft.com/office/officeart/2005/8/layout/venn3"/>
    <dgm:cxn modelId="{0F7FB2BF-A843-4198-9446-74ECD6099321}" type="presOf" srcId="{DEAE13DA-D180-49FE-B3B8-6FCBEC908FB4}" destId="{B4C9DC61-E939-4C49-948F-EAE65583FB91}" srcOrd="0" destOrd="0" presId="urn:microsoft.com/office/officeart/2005/8/layout/venn3"/>
    <dgm:cxn modelId="{9AE6BBF3-129E-4AB6-9D6E-4420B3B79D54}" type="presOf" srcId="{65F0A4B5-AA08-41F0-84CF-7AAC2C53405C}" destId="{8AB8B2E5-EF94-433C-9E93-F63E8B0F86C0}" srcOrd="0" destOrd="0" presId="urn:microsoft.com/office/officeart/2005/8/layout/venn3"/>
    <dgm:cxn modelId="{0821EFB7-E9B5-410E-B48C-84156B4E454A}" type="presParOf" srcId="{33C5BEE3-BCE5-49FB-968F-46C367E4AD7A}" destId="{8AB8B2E5-EF94-433C-9E93-F63E8B0F86C0}" srcOrd="0" destOrd="0" presId="urn:microsoft.com/office/officeart/2005/8/layout/venn3"/>
    <dgm:cxn modelId="{43C9ED5D-E0E4-4402-BAEC-D9D2FDC81F70}" type="presParOf" srcId="{33C5BEE3-BCE5-49FB-968F-46C367E4AD7A}" destId="{81165C22-10BB-4C54-93AB-8FE5F661ECB0}" srcOrd="1" destOrd="0" presId="urn:microsoft.com/office/officeart/2005/8/layout/venn3"/>
    <dgm:cxn modelId="{2CC5F274-CDCF-4FEA-A9FF-348297ED37A3}" type="presParOf" srcId="{33C5BEE3-BCE5-49FB-968F-46C367E4AD7A}" destId="{B4C9DC61-E939-4C49-948F-EAE65583FB91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9C1158-A915-4C40-AB6C-D6628BA739EB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6196A4-CFF6-4D89-8EE9-D6196BAA4608}">
      <dgm:prSet phldrT="[Text]" custT="1"/>
      <dgm:spPr/>
      <dgm:t>
        <a:bodyPr/>
        <a:lstStyle/>
        <a:p>
          <a:r>
            <a:rPr lang="en-US" sz="2400" dirty="0">
              <a:latin typeface="Californian FB" panose="0207040306080B030204" pitchFamily="18" charset="0"/>
            </a:rPr>
            <a:t>Eligibility</a:t>
          </a:r>
        </a:p>
      </dgm:t>
    </dgm:pt>
    <dgm:pt modelId="{5889A15E-6B5F-449D-98A7-6D668F24D090}" type="parTrans" cxnId="{7890953D-CCEE-4E98-B928-67CCF416DCF5}">
      <dgm:prSet/>
      <dgm:spPr/>
      <dgm:t>
        <a:bodyPr/>
        <a:lstStyle/>
        <a:p>
          <a:endParaRPr lang="en-US"/>
        </a:p>
      </dgm:t>
    </dgm:pt>
    <dgm:pt modelId="{77D44459-A3EF-4CA8-B610-FE8FA0C4EA94}" type="sibTrans" cxnId="{7890953D-CCEE-4E98-B928-67CCF416DCF5}">
      <dgm:prSet/>
      <dgm:spPr/>
      <dgm:t>
        <a:bodyPr/>
        <a:lstStyle/>
        <a:p>
          <a:endParaRPr lang="en-US"/>
        </a:p>
      </dgm:t>
    </dgm:pt>
    <dgm:pt modelId="{5F0E5BA5-7052-45F4-BB48-769AFD36B7B4}">
      <dgm:prSet phldrT="[Text]" custT="1"/>
      <dgm:spPr/>
      <dgm:t>
        <a:bodyPr/>
        <a:lstStyle/>
        <a:p>
          <a:r>
            <a:rPr lang="en-US" sz="1900" dirty="0">
              <a:latin typeface="Californian FB" panose="0207040306080B030204" pitchFamily="18" charset="0"/>
            </a:rPr>
            <a:t>Pre- or Post- Court Involvement</a:t>
          </a:r>
        </a:p>
      </dgm:t>
    </dgm:pt>
    <dgm:pt modelId="{E1AFD5C2-C068-4EF1-AB77-C90BACF31334}" type="parTrans" cxnId="{C4A0616E-581A-4657-9E4F-2C782C798D0E}">
      <dgm:prSet/>
      <dgm:spPr/>
      <dgm:t>
        <a:bodyPr/>
        <a:lstStyle/>
        <a:p>
          <a:endParaRPr lang="en-US"/>
        </a:p>
      </dgm:t>
    </dgm:pt>
    <dgm:pt modelId="{C07922EB-881F-4417-911C-B224230F7A33}" type="sibTrans" cxnId="{C4A0616E-581A-4657-9E4F-2C782C798D0E}">
      <dgm:prSet/>
      <dgm:spPr/>
      <dgm:t>
        <a:bodyPr/>
        <a:lstStyle/>
        <a:p>
          <a:endParaRPr lang="en-US"/>
        </a:p>
      </dgm:t>
    </dgm:pt>
    <dgm:pt modelId="{43D1481D-0AAA-4883-AAEB-3681A2C44297}" type="pres">
      <dgm:prSet presAssocID="{DD9C1158-A915-4C40-AB6C-D6628BA739EB}" presName="Name0" presStyleCnt="0">
        <dgm:presLayoutVars>
          <dgm:dir/>
          <dgm:resizeHandles val="exact"/>
        </dgm:presLayoutVars>
      </dgm:prSet>
      <dgm:spPr/>
    </dgm:pt>
    <dgm:pt modelId="{FEDB833B-E0E9-4AE8-831F-1839FDD17A8B}" type="pres">
      <dgm:prSet presAssocID="{226196A4-CFF6-4D89-8EE9-D6196BAA4608}" presName="Name5" presStyleLbl="vennNode1" presStyleIdx="0" presStyleCnt="2">
        <dgm:presLayoutVars>
          <dgm:bulletEnabled val="1"/>
        </dgm:presLayoutVars>
      </dgm:prSet>
      <dgm:spPr/>
    </dgm:pt>
    <dgm:pt modelId="{FE4D7E0F-165C-48A5-AA59-73368529EEEA}" type="pres">
      <dgm:prSet presAssocID="{77D44459-A3EF-4CA8-B610-FE8FA0C4EA94}" presName="space" presStyleCnt="0"/>
      <dgm:spPr/>
    </dgm:pt>
    <dgm:pt modelId="{D6734C79-3509-4209-905C-44F21591E556}" type="pres">
      <dgm:prSet presAssocID="{5F0E5BA5-7052-45F4-BB48-769AFD36B7B4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5EE3FA11-332C-4003-B0B7-0F6B2C9ABF66}" type="presOf" srcId="{5F0E5BA5-7052-45F4-BB48-769AFD36B7B4}" destId="{D6734C79-3509-4209-905C-44F21591E556}" srcOrd="0" destOrd="0" presId="urn:microsoft.com/office/officeart/2005/8/layout/venn3"/>
    <dgm:cxn modelId="{7890953D-CCEE-4E98-B928-67CCF416DCF5}" srcId="{DD9C1158-A915-4C40-AB6C-D6628BA739EB}" destId="{226196A4-CFF6-4D89-8EE9-D6196BAA4608}" srcOrd="0" destOrd="0" parTransId="{5889A15E-6B5F-449D-98A7-6D668F24D090}" sibTransId="{77D44459-A3EF-4CA8-B610-FE8FA0C4EA94}"/>
    <dgm:cxn modelId="{C4A0616E-581A-4657-9E4F-2C782C798D0E}" srcId="{DD9C1158-A915-4C40-AB6C-D6628BA739EB}" destId="{5F0E5BA5-7052-45F4-BB48-769AFD36B7B4}" srcOrd="1" destOrd="0" parTransId="{E1AFD5C2-C068-4EF1-AB77-C90BACF31334}" sibTransId="{C07922EB-881F-4417-911C-B224230F7A33}"/>
    <dgm:cxn modelId="{A615A2E0-5A67-43AA-92D0-BF5468A80112}" type="presOf" srcId="{226196A4-CFF6-4D89-8EE9-D6196BAA4608}" destId="{FEDB833B-E0E9-4AE8-831F-1839FDD17A8B}" srcOrd="0" destOrd="0" presId="urn:microsoft.com/office/officeart/2005/8/layout/venn3"/>
    <dgm:cxn modelId="{C7278DEB-2EFC-4F52-96A0-EB12E9995A63}" type="presOf" srcId="{DD9C1158-A915-4C40-AB6C-D6628BA739EB}" destId="{43D1481D-0AAA-4883-AAEB-3681A2C44297}" srcOrd="0" destOrd="0" presId="urn:microsoft.com/office/officeart/2005/8/layout/venn3"/>
    <dgm:cxn modelId="{2741AF1D-C3E6-4E1A-ABA2-BCABC3488DBE}" type="presParOf" srcId="{43D1481D-0AAA-4883-AAEB-3681A2C44297}" destId="{FEDB833B-E0E9-4AE8-831F-1839FDD17A8B}" srcOrd="0" destOrd="0" presId="urn:microsoft.com/office/officeart/2005/8/layout/venn3"/>
    <dgm:cxn modelId="{BC5E6A18-01B4-43C0-899D-2C509ED22D88}" type="presParOf" srcId="{43D1481D-0AAA-4883-AAEB-3681A2C44297}" destId="{FE4D7E0F-165C-48A5-AA59-73368529EEEA}" srcOrd="1" destOrd="0" presId="urn:microsoft.com/office/officeart/2005/8/layout/venn3"/>
    <dgm:cxn modelId="{3CE630DB-9C17-423C-A9BF-619165088F00}" type="presParOf" srcId="{43D1481D-0AAA-4883-AAEB-3681A2C44297}" destId="{D6734C79-3509-4209-905C-44F21591E556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20ED98-2BBC-499B-A5E1-09373BD95669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C36A1B3-A7CD-4C74-9B3C-41AE8A033A37}">
      <dgm:prSet phldrT="[Text]"/>
      <dgm:spPr/>
      <dgm:t>
        <a:bodyPr/>
        <a:lstStyle/>
        <a:p>
          <a:r>
            <a:rPr lang="en-US" dirty="0"/>
            <a:t>Phases/Behavior Milestones</a:t>
          </a:r>
        </a:p>
      </dgm:t>
    </dgm:pt>
    <dgm:pt modelId="{D6441D28-41B1-49F4-A7DE-F8266370E1E6}" type="parTrans" cxnId="{0613E3E3-2C7F-490B-B4B9-00406C5FCE21}">
      <dgm:prSet/>
      <dgm:spPr/>
      <dgm:t>
        <a:bodyPr/>
        <a:lstStyle/>
        <a:p>
          <a:endParaRPr lang="en-US"/>
        </a:p>
      </dgm:t>
    </dgm:pt>
    <dgm:pt modelId="{A670E7DF-A610-4E9A-BA58-D23284BA6674}" type="sibTrans" cxnId="{0613E3E3-2C7F-490B-B4B9-00406C5FCE21}">
      <dgm:prSet/>
      <dgm:spPr/>
      <dgm:t>
        <a:bodyPr/>
        <a:lstStyle/>
        <a:p>
          <a:endParaRPr lang="en-US"/>
        </a:p>
      </dgm:t>
    </dgm:pt>
    <dgm:pt modelId="{C1E018FF-D7CD-4F9A-9DEB-4FE1BC1BB985}">
      <dgm:prSet phldrT="[Text]"/>
      <dgm:spPr/>
      <dgm:t>
        <a:bodyPr/>
        <a:lstStyle/>
        <a:p>
          <a:r>
            <a:rPr lang="en-US" dirty="0"/>
            <a:t>Evidence-Based Interventions</a:t>
          </a:r>
        </a:p>
      </dgm:t>
    </dgm:pt>
    <dgm:pt modelId="{D48CDB56-327E-45AD-A9A3-3FD370D02A4E}" type="parTrans" cxnId="{44E3BDE7-352F-481A-8C45-AA823926CAD7}">
      <dgm:prSet/>
      <dgm:spPr/>
      <dgm:t>
        <a:bodyPr/>
        <a:lstStyle/>
        <a:p>
          <a:endParaRPr lang="en-US"/>
        </a:p>
      </dgm:t>
    </dgm:pt>
    <dgm:pt modelId="{ADB6F7CE-2CB0-4B79-9598-589DB394A21A}" type="sibTrans" cxnId="{44E3BDE7-352F-481A-8C45-AA823926CAD7}">
      <dgm:prSet/>
      <dgm:spPr/>
      <dgm:t>
        <a:bodyPr/>
        <a:lstStyle/>
        <a:p>
          <a:endParaRPr lang="en-US"/>
        </a:p>
      </dgm:t>
    </dgm:pt>
    <dgm:pt modelId="{10F88055-BE9F-44AE-A264-7BB02FACFB67}">
      <dgm:prSet phldrT="[Text]"/>
      <dgm:spPr/>
      <dgm:t>
        <a:bodyPr/>
        <a:lstStyle/>
        <a:p>
          <a:r>
            <a:rPr lang="en-US" dirty="0"/>
            <a:t>Cultural/Pro-Social Involvement</a:t>
          </a:r>
        </a:p>
      </dgm:t>
    </dgm:pt>
    <dgm:pt modelId="{DDC1263E-229F-4C49-829F-8FBB57BC70AF}" type="parTrans" cxnId="{EA40D201-C864-4151-8E84-6700A672FEF9}">
      <dgm:prSet/>
      <dgm:spPr/>
      <dgm:t>
        <a:bodyPr/>
        <a:lstStyle/>
        <a:p>
          <a:endParaRPr lang="en-US"/>
        </a:p>
      </dgm:t>
    </dgm:pt>
    <dgm:pt modelId="{C73173AD-C260-4FFF-91D2-7A7C0891815D}" type="sibTrans" cxnId="{EA40D201-C864-4151-8E84-6700A672FEF9}">
      <dgm:prSet/>
      <dgm:spPr/>
      <dgm:t>
        <a:bodyPr/>
        <a:lstStyle/>
        <a:p>
          <a:endParaRPr lang="en-US"/>
        </a:p>
      </dgm:t>
    </dgm:pt>
    <dgm:pt modelId="{C44E9C4A-D8B0-4943-8025-32F6A377088D}" type="pres">
      <dgm:prSet presAssocID="{1A20ED98-2BBC-499B-A5E1-09373BD95669}" presName="Name0" presStyleCnt="0">
        <dgm:presLayoutVars>
          <dgm:dir/>
          <dgm:resizeHandles val="exact"/>
        </dgm:presLayoutVars>
      </dgm:prSet>
      <dgm:spPr/>
    </dgm:pt>
    <dgm:pt modelId="{EB0DD2E2-4568-4DA9-9F65-B1D611CA679C}" type="pres">
      <dgm:prSet presAssocID="{BC36A1B3-A7CD-4C74-9B3C-41AE8A033A37}" presName="Name5" presStyleLbl="vennNode1" presStyleIdx="0" presStyleCnt="3">
        <dgm:presLayoutVars>
          <dgm:bulletEnabled val="1"/>
        </dgm:presLayoutVars>
      </dgm:prSet>
      <dgm:spPr/>
    </dgm:pt>
    <dgm:pt modelId="{ED15DA4A-6C56-4D0E-AE80-A732EA000D95}" type="pres">
      <dgm:prSet presAssocID="{A670E7DF-A610-4E9A-BA58-D23284BA6674}" presName="space" presStyleCnt="0"/>
      <dgm:spPr/>
    </dgm:pt>
    <dgm:pt modelId="{E6B36939-60BB-4435-A33C-813F33948827}" type="pres">
      <dgm:prSet presAssocID="{C1E018FF-D7CD-4F9A-9DEB-4FE1BC1BB985}" presName="Name5" presStyleLbl="vennNode1" presStyleIdx="1" presStyleCnt="3">
        <dgm:presLayoutVars>
          <dgm:bulletEnabled val="1"/>
        </dgm:presLayoutVars>
      </dgm:prSet>
      <dgm:spPr/>
    </dgm:pt>
    <dgm:pt modelId="{1104237F-2A51-48F7-8719-F118656547F4}" type="pres">
      <dgm:prSet presAssocID="{ADB6F7CE-2CB0-4B79-9598-589DB394A21A}" presName="space" presStyleCnt="0"/>
      <dgm:spPr/>
    </dgm:pt>
    <dgm:pt modelId="{48F47B63-5568-42A1-B5D5-F0EB58606A21}" type="pres">
      <dgm:prSet presAssocID="{10F88055-BE9F-44AE-A264-7BB02FACFB67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EA40D201-C864-4151-8E84-6700A672FEF9}" srcId="{1A20ED98-2BBC-499B-A5E1-09373BD95669}" destId="{10F88055-BE9F-44AE-A264-7BB02FACFB67}" srcOrd="2" destOrd="0" parTransId="{DDC1263E-229F-4C49-829F-8FBB57BC70AF}" sibTransId="{C73173AD-C260-4FFF-91D2-7A7C0891815D}"/>
    <dgm:cxn modelId="{7E8B7B09-316D-4393-8385-421503EA9D45}" type="presOf" srcId="{BC36A1B3-A7CD-4C74-9B3C-41AE8A033A37}" destId="{EB0DD2E2-4568-4DA9-9F65-B1D611CA679C}" srcOrd="0" destOrd="0" presId="urn:microsoft.com/office/officeart/2005/8/layout/venn3"/>
    <dgm:cxn modelId="{E93959B1-6000-4C51-83E1-97E9881A8E9F}" type="presOf" srcId="{1A20ED98-2BBC-499B-A5E1-09373BD95669}" destId="{C44E9C4A-D8B0-4943-8025-32F6A377088D}" srcOrd="0" destOrd="0" presId="urn:microsoft.com/office/officeart/2005/8/layout/venn3"/>
    <dgm:cxn modelId="{EC3202B2-B796-4758-A112-AB83051ACB2F}" type="presOf" srcId="{C1E018FF-D7CD-4F9A-9DEB-4FE1BC1BB985}" destId="{E6B36939-60BB-4435-A33C-813F33948827}" srcOrd="0" destOrd="0" presId="urn:microsoft.com/office/officeart/2005/8/layout/venn3"/>
    <dgm:cxn modelId="{A3E779E1-02CA-40D5-A418-AB9388F2DEAA}" type="presOf" srcId="{10F88055-BE9F-44AE-A264-7BB02FACFB67}" destId="{48F47B63-5568-42A1-B5D5-F0EB58606A21}" srcOrd="0" destOrd="0" presId="urn:microsoft.com/office/officeart/2005/8/layout/venn3"/>
    <dgm:cxn modelId="{0613E3E3-2C7F-490B-B4B9-00406C5FCE21}" srcId="{1A20ED98-2BBC-499B-A5E1-09373BD95669}" destId="{BC36A1B3-A7CD-4C74-9B3C-41AE8A033A37}" srcOrd="0" destOrd="0" parTransId="{D6441D28-41B1-49F4-A7DE-F8266370E1E6}" sibTransId="{A670E7DF-A610-4E9A-BA58-D23284BA6674}"/>
    <dgm:cxn modelId="{44E3BDE7-352F-481A-8C45-AA823926CAD7}" srcId="{1A20ED98-2BBC-499B-A5E1-09373BD95669}" destId="{C1E018FF-D7CD-4F9A-9DEB-4FE1BC1BB985}" srcOrd="1" destOrd="0" parTransId="{D48CDB56-327E-45AD-A9A3-3FD370D02A4E}" sibTransId="{ADB6F7CE-2CB0-4B79-9598-589DB394A21A}"/>
    <dgm:cxn modelId="{02B12F1E-3066-4D85-A851-43F37DB5F86F}" type="presParOf" srcId="{C44E9C4A-D8B0-4943-8025-32F6A377088D}" destId="{EB0DD2E2-4568-4DA9-9F65-B1D611CA679C}" srcOrd="0" destOrd="0" presId="urn:microsoft.com/office/officeart/2005/8/layout/venn3"/>
    <dgm:cxn modelId="{9EDF45BA-CB6C-434E-A64B-4FCB1A947A7D}" type="presParOf" srcId="{C44E9C4A-D8B0-4943-8025-32F6A377088D}" destId="{ED15DA4A-6C56-4D0E-AE80-A732EA000D95}" srcOrd="1" destOrd="0" presId="urn:microsoft.com/office/officeart/2005/8/layout/venn3"/>
    <dgm:cxn modelId="{D7CC75B8-8C3C-428A-B5BD-85855F8BCBEA}" type="presParOf" srcId="{C44E9C4A-D8B0-4943-8025-32F6A377088D}" destId="{E6B36939-60BB-4435-A33C-813F33948827}" srcOrd="2" destOrd="0" presId="urn:microsoft.com/office/officeart/2005/8/layout/venn3"/>
    <dgm:cxn modelId="{FE4B27AC-91AF-4BC7-A022-CCA3925DD974}" type="presParOf" srcId="{C44E9C4A-D8B0-4943-8025-32F6A377088D}" destId="{1104237F-2A51-48F7-8719-F118656547F4}" srcOrd="3" destOrd="0" presId="urn:microsoft.com/office/officeart/2005/8/layout/venn3"/>
    <dgm:cxn modelId="{3FE782EC-671F-4F5F-A69C-BF1BB7611900}" type="presParOf" srcId="{C44E9C4A-D8B0-4943-8025-32F6A377088D}" destId="{48F47B63-5568-42A1-B5D5-F0EB58606A21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20ED98-2BBC-499B-A5E1-09373BD95669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C36A1B3-A7CD-4C74-9B3C-41AE8A033A37}">
      <dgm:prSet phldrT="[Text]"/>
      <dgm:spPr/>
      <dgm:t>
        <a:bodyPr/>
        <a:lstStyle/>
        <a:p>
          <a:r>
            <a:rPr lang="en-US" dirty="0">
              <a:latin typeface="Californian FB" panose="0207040306080B030204" pitchFamily="18" charset="0"/>
            </a:rPr>
            <a:t>Case Management </a:t>
          </a:r>
        </a:p>
      </dgm:t>
    </dgm:pt>
    <dgm:pt modelId="{D6441D28-41B1-49F4-A7DE-F8266370E1E6}" type="parTrans" cxnId="{0613E3E3-2C7F-490B-B4B9-00406C5FCE21}">
      <dgm:prSet/>
      <dgm:spPr/>
      <dgm:t>
        <a:bodyPr/>
        <a:lstStyle/>
        <a:p>
          <a:endParaRPr lang="en-US"/>
        </a:p>
      </dgm:t>
    </dgm:pt>
    <dgm:pt modelId="{A670E7DF-A610-4E9A-BA58-D23284BA6674}" type="sibTrans" cxnId="{0613E3E3-2C7F-490B-B4B9-00406C5FCE21}">
      <dgm:prSet/>
      <dgm:spPr/>
      <dgm:t>
        <a:bodyPr/>
        <a:lstStyle/>
        <a:p>
          <a:endParaRPr lang="en-US"/>
        </a:p>
      </dgm:t>
    </dgm:pt>
    <dgm:pt modelId="{C1E018FF-D7CD-4F9A-9DEB-4FE1BC1BB985}">
      <dgm:prSet phldrT="[Text]"/>
      <dgm:spPr/>
      <dgm:t>
        <a:bodyPr/>
        <a:lstStyle/>
        <a:p>
          <a:r>
            <a:rPr lang="en-US" dirty="0">
              <a:latin typeface="Californian FB" panose="0207040306080B030204" pitchFamily="18" charset="0"/>
            </a:rPr>
            <a:t>Supervision</a:t>
          </a:r>
        </a:p>
      </dgm:t>
    </dgm:pt>
    <dgm:pt modelId="{D48CDB56-327E-45AD-A9A3-3FD370D02A4E}" type="parTrans" cxnId="{44E3BDE7-352F-481A-8C45-AA823926CAD7}">
      <dgm:prSet/>
      <dgm:spPr/>
      <dgm:t>
        <a:bodyPr/>
        <a:lstStyle/>
        <a:p>
          <a:endParaRPr lang="en-US"/>
        </a:p>
      </dgm:t>
    </dgm:pt>
    <dgm:pt modelId="{ADB6F7CE-2CB0-4B79-9598-589DB394A21A}" type="sibTrans" cxnId="{44E3BDE7-352F-481A-8C45-AA823926CAD7}">
      <dgm:prSet/>
      <dgm:spPr/>
      <dgm:t>
        <a:bodyPr/>
        <a:lstStyle/>
        <a:p>
          <a:endParaRPr lang="en-US"/>
        </a:p>
      </dgm:t>
    </dgm:pt>
    <dgm:pt modelId="{10F88055-BE9F-44AE-A264-7BB02FACFB67}">
      <dgm:prSet phldrT="[Text]"/>
      <dgm:spPr/>
      <dgm:t>
        <a:bodyPr/>
        <a:lstStyle/>
        <a:p>
          <a:r>
            <a:rPr lang="en-US" dirty="0">
              <a:latin typeface="Californian FB" panose="0207040306080B030204" pitchFamily="18" charset="0"/>
            </a:rPr>
            <a:t>Drug Testing</a:t>
          </a:r>
        </a:p>
      </dgm:t>
    </dgm:pt>
    <dgm:pt modelId="{DDC1263E-229F-4C49-829F-8FBB57BC70AF}" type="parTrans" cxnId="{EA40D201-C864-4151-8E84-6700A672FEF9}">
      <dgm:prSet/>
      <dgm:spPr/>
      <dgm:t>
        <a:bodyPr/>
        <a:lstStyle/>
        <a:p>
          <a:endParaRPr lang="en-US"/>
        </a:p>
      </dgm:t>
    </dgm:pt>
    <dgm:pt modelId="{C73173AD-C260-4FFF-91D2-7A7C0891815D}" type="sibTrans" cxnId="{EA40D201-C864-4151-8E84-6700A672FEF9}">
      <dgm:prSet/>
      <dgm:spPr/>
      <dgm:t>
        <a:bodyPr/>
        <a:lstStyle/>
        <a:p>
          <a:endParaRPr lang="en-US"/>
        </a:p>
      </dgm:t>
    </dgm:pt>
    <dgm:pt modelId="{C44E9C4A-D8B0-4943-8025-32F6A377088D}" type="pres">
      <dgm:prSet presAssocID="{1A20ED98-2BBC-499B-A5E1-09373BD95669}" presName="Name0" presStyleCnt="0">
        <dgm:presLayoutVars>
          <dgm:dir/>
          <dgm:resizeHandles val="exact"/>
        </dgm:presLayoutVars>
      </dgm:prSet>
      <dgm:spPr/>
    </dgm:pt>
    <dgm:pt modelId="{EB0DD2E2-4568-4DA9-9F65-B1D611CA679C}" type="pres">
      <dgm:prSet presAssocID="{BC36A1B3-A7CD-4C74-9B3C-41AE8A033A37}" presName="Name5" presStyleLbl="vennNode1" presStyleIdx="0" presStyleCnt="3">
        <dgm:presLayoutVars>
          <dgm:bulletEnabled val="1"/>
        </dgm:presLayoutVars>
      </dgm:prSet>
      <dgm:spPr/>
    </dgm:pt>
    <dgm:pt modelId="{ED15DA4A-6C56-4D0E-AE80-A732EA000D95}" type="pres">
      <dgm:prSet presAssocID="{A670E7DF-A610-4E9A-BA58-D23284BA6674}" presName="space" presStyleCnt="0"/>
      <dgm:spPr/>
    </dgm:pt>
    <dgm:pt modelId="{E6B36939-60BB-4435-A33C-813F33948827}" type="pres">
      <dgm:prSet presAssocID="{C1E018FF-D7CD-4F9A-9DEB-4FE1BC1BB985}" presName="Name5" presStyleLbl="vennNode1" presStyleIdx="1" presStyleCnt="3">
        <dgm:presLayoutVars>
          <dgm:bulletEnabled val="1"/>
        </dgm:presLayoutVars>
      </dgm:prSet>
      <dgm:spPr/>
    </dgm:pt>
    <dgm:pt modelId="{1104237F-2A51-48F7-8719-F118656547F4}" type="pres">
      <dgm:prSet presAssocID="{ADB6F7CE-2CB0-4B79-9598-589DB394A21A}" presName="space" presStyleCnt="0"/>
      <dgm:spPr/>
    </dgm:pt>
    <dgm:pt modelId="{48F47B63-5568-42A1-B5D5-F0EB58606A21}" type="pres">
      <dgm:prSet presAssocID="{10F88055-BE9F-44AE-A264-7BB02FACFB67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EA40D201-C864-4151-8E84-6700A672FEF9}" srcId="{1A20ED98-2BBC-499B-A5E1-09373BD95669}" destId="{10F88055-BE9F-44AE-A264-7BB02FACFB67}" srcOrd="2" destOrd="0" parTransId="{DDC1263E-229F-4C49-829F-8FBB57BC70AF}" sibTransId="{C73173AD-C260-4FFF-91D2-7A7C0891815D}"/>
    <dgm:cxn modelId="{7E8B7B09-316D-4393-8385-421503EA9D45}" type="presOf" srcId="{BC36A1B3-A7CD-4C74-9B3C-41AE8A033A37}" destId="{EB0DD2E2-4568-4DA9-9F65-B1D611CA679C}" srcOrd="0" destOrd="0" presId="urn:microsoft.com/office/officeart/2005/8/layout/venn3"/>
    <dgm:cxn modelId="{E93959B1-6000-4C51-83E1-97E9881A8E9F}" type="presOf" srcId="{1A20ED98-2BBC-499B-A5E1-09373BD95669}" destId="{C44E9C4A-D8B0-4943-8025-32F6A377088D}" srcOrd="0" destOrd="0" presId="urn:microsoft.com/office/officeart/2005/8/layout/venn3"/>
    <dgm:cxn modelId="{EC3202B2-B796-4758-A112-AB83051ACB2F}" type="presOf" srcId="{C1E018FF-D7CD-4F9A-9DEB-4FE1BC1BB985}" destId="{E6B36939-60BB-4435-A33C-813F33948827}" srcOrd="0" destOrd="0" presId="urn:microsoft.com/office/officeart/2005/8/layout/venn3"/>
    <dgm:cxn modelId="{A3E779E1-02CA-40D5-A418-AB9388F2DEAA}" type="presOf" srcId="{10F88055-BE9F-44AE-A264-7BB02FACFB67}" destId="{48F47B63-5568-42A1-B5D5-F0EB58606A21}" srcOrd="0" destOrd="0" presId="urn:microsoft.com/office/officeart/2005/8/layout/venn3"/>
    <dgm:cxn modelId="{0613E3E3-2C7F-490B-B4B9-00406C5FCE21}" srcId="{1A20ED98-2BBC-499B-A5E1-09373BD95669}" destId="{BC36A1B3-A7CD-4C74-9B3C-41AE8A033A37}" srcOrd="0" destOrd="0" parTransId="{D6441D28-41B1-49F4-A7DE-F8266370E1E6}" sibTransId="{A670E7DF-A610-4E9A-BA58-D23284BA6674}"/>
    <dgm:cxn modelId="{44E3BDE7-352F-481A-8C45-AA823926CAD7}" srcId="{1A20ED98-2BBC-499B-A5E1-09373BD95669}" destId="{C1E018FF-D7CD-4F9A-9DEB-4FE1BC1BB985}" srcOrd="1" destOrd="0" parTransId="{D48CDB56-327E-45AD-A9A3-3FD370D02A4E}" sibTransId="{ADB6F7CE-2CB0-4B79-9598-589DB394A21A}"/>
    <dgm:cxn modelId="{02B12F1E-3066-4D85-A851-43F37DB5F86F}" type="presParOf" srcId="{C44E9C4A-D8B0-4943-8025-32F6A377088D}" destId="{EB0DD2E2-4568-4DA9-9F65-B1D611CA679C}" srcOrd="0" destOrd="0" presId="urn:microsoft.com/office/officeart/2005/8/layout/venn3"/>
    <dgm:cxn modelId="{9EDF45BA-CB6C-434E-A64B-4FCB1A947A7D}" type="presParOf" srcId="{C44E9C4A-D8B0-4943-8025-32F6A377088D}" destId="{ED15DA4A-6C56-4D0E-AE80-A732EA000D95}" srcOrd="1" destOrd="0" presId="urn:microsoft.com/office/officeart/2005/8/layout/venn3"/>
    <dgm:cxn modelId="{D7CC75B8-8C3C-428A-B5BD-85855F8BCBEA}" type="presParOf" srcId="{C44E9C4A-D8B0-4943-8025-32F6A377088D}" destId="{E6B36939-60BB-4435-A33C-813F33948827}" srcOrd="2" destOrd="0" presId="urn:microsoft.com/office/officeart/2005/8/layout/venn3"/>
    <dgm:cxn modelId="{FE4B27AC-91AF-4BC7-A022-CCA3925DD974}" type="presParOf" srcId="{C44E9C4A-D8B0-4943-8025-32F6A377088D}" destId="{1104237F-2A51-48F7-8719-F118656547F4}" srcOrd="3" destOrd="0" presId="urn:microsoft.com/office/officeart/2005/8/layout/venn3"/>
    <dgm:cxn modelId="{3FE782EC-671F-4F5F-A69C-BF1BB7611900}" type="presParOf" srcId="{C44E9C4A-D8B0-4943-8025-32F6A377088D}" destId="{48F47B63-5568-42A1-B5D5-F0EB58606A21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B73D48-49E7-48CF-9BDF-DADDFFA72810}" type="doc">
      <dgm:prSet loTypeId="urn:microsoft.com/office/officeart/2005/8/layout/venn3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C4143B3-795A-450D-8990-C6006074B2CB}">
      <dgm:prSet phldrT="[Text]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>
              <a:latin typeface="Californian FB" panose="0207040306080B030204" pitchFamily="18" charset="0"/>
            </a:rPr>
            <a:t>Incentives, Sanctions &amp;Therapeutic Adjustments </a:t>
          </a:r>
        </a:p>
      </dgm:t>
    </dgm:pt>
    <dgm:pt modelId="{4AD90F62-1912-4598-A9AB-B48B15B635B5}" type="parTrans" cxnId="{386A7CB0-A93E-4987-BDC9-A8D6F1032B4A}">
      <dgm:prSet/>
      <dgm:spPr/>
      <dgm:t>
        <a:bodyPr/>
        <a:lstStyle/>
        <a:p>
          <a:endParaRPr lang="en-US"/>
        </a:p>
      </dgm:t>
    </dgm:pt>
    <dgm:pt modelId="{3BC68BC7-480A-40BD-A1AD-A05CD27F50E7}" type="sibTrans" cxnId="{386A7CB0-A93E-4987-BDC9-A8D6F1032B4A}">
      <dgm:prSet/>
      <dgm:spPr/>
      <dgm:t>
        <a:bodyPr/>
        <a:lstStyle/>
        <a:p>
          <a:endParaRPr lang="en-US"/>
        </a:p>
      </dgm:t>
    </dgm:pt>
    <dgm:pt modelId="{9C7B679D-71A4-410D-841F-95105D9E2893}">
      <dgm:prSet phldrT="[Text]"/>
      <dgm:spPr/>
      <dgm:t>
        <a:bodyPr/>
        <a:lstStyle/>
        <a:p>
          <a:r>
            <a:rPr lang="en-US" dirty="0">
              <a:latin typeface="Californian FB" panose="0207040306080B030204" pitchFamily="18" charset="0"/>
            </a:rPr>
            <a:t>Phases</a:t>
          </a:r>
        </a:p>
      </dgm:t>
    </dgm:pt>
    <dgm:pt modelId="{68B466E1-EF84-42BC-A6B1-CEDB03AAA1DB}" type="parTrans" cxnId="{21B00E90-CF60-46C8-9607-6ABA3E865F9E}">
      <dgm:prSet/>
      <dgm:spPr/>
      <dgm:t>
        <a:bodyPr/>
        <a:lstStyle/>
        <a:p>
          <a:endParaRPr lang="en-US"/>
        </a:p>
      </dgm:t>
    </dgm:pt>
    <dgm:pt modelId="{BCC020E0-1142-44F7-8E27-5950C6B6FC0B}" type="sibTrans" cxnId="{21B00E90-CF60-46C8-9607-6ABA3E865F9E}">
      <dgm:prSet/>
      <dgm:spPr/>
      <dgm:t>
        <a:bodyPr/>
        <a:lstStyle/>
        <a:p>
          <a:endParaRPr lang="en-US"/>
        </a:p>
      </dgm:t>
    </dgm:pt>
    <dgm:pt modelId="{034FDCB6-5926-4496-B3B5-88BDF8157170}" type="pres">
      <dgm:prSet presAssocID="{6CB73D48-49E7-48CF-9BDF-DADDFFA72810}" presName="Name0" presStyleCnt="0">
        <dgm:presLayoutVars>
          <dgm:dir/>
          <dgm:resizeHandles val="exact"/>
        </dgm:presLayoutVars>
      </dgm:prSet>
      <dgm:spPr/>
    </dgm:pt>
    <dgm:pt modelId="{E44738E1-5811-45EF-A3E4-CC7450A0DBA0}" type="pres">
      <dgm:prSet presAssocID="{2C4143B3-795A-450D-8990-C6006074B2CB}" presName="Name5" presStyleLbl="vennNode1" presStyleIdx="0" presStyleCnt="2">
        <dgm:presLayoutVars>
          <dgm:bulletEnabled val="1"/>
        </dgm:presLayoutVars>
      </dgm:prSet>
      <dgm:spPr/>
    </dgm:pt>
    <dgm:pt modelId="{F2E22C7B-AAB9-4553-ADB3-994D18DAAD99}" type="pres">
      <dgm:prSet presAssocID="{3BC68BC7-480A-40BD-A1AD-A05CD27F50E7}" presName="space" presStyleCnt="0"/>
      <dgm:spPr/>
    </dgm:pt>
    <dgm:pt modelId="{FA7F82A8-E9F4-467B-96CF-AC5806787506}" type="pres">
      <dgm:prSet presAssocID="{9C7B679D-71A4-410D-841F-95105D9E2893}" presName="Name5" presStyleLbl="vennNode1" presStyleIdx="1" presStyleCnt="2" custLinFactNeighborX="96691" custLinFactNeighborY="0">
        <dgm:presLayoutVars>
          <dgm:bulletEnabled val="1"/>
        </dgm:presLayoutVars>
      </dgm:prSet>
      <dgm:spPr/>
    </dgm:pt>
  </dgm:ptLst>
  <dgm:cxnLst>
    <dgm:cxn modelId="{4C89326D-4705-404E-80F3-E3E95B08E2C3}" type="presOf" srcId="{9C7B679D-71A4-410D-841F-95105D9E2893}" destId="{FA7F82A8-E9F4-467B-96CF-AC5806787506}" srcOrd="0" destOrd="0" presId="urn:microsoft.com/office/officeart/2005/8/layout/venn3"/>
    <dgm:cxn modelId="{EDCAE958-8410-4A5F-B193-5014DA141AC8}" type="presOf" srcId="{2C4143B3-795A-450D-8990-C6006074B2CB}" destId="{E44738E1-5811-45EF-A3E4-CC7450A0DBA0}" srcOrd="0" destOrd="0" presId="urn:microsoft.com/office/officeart/2005/8/layout/venn3"/>
    <dgm:cxn modelId="{21B00E90-CF60-46C8-9607-6ABA3E865F9E}" srcId="{6CB73D48-49E7-48CF-9BDF-DADDFFA72810}" destId="{9C7B679D-71A4-410D-841F-95105D9E2893}" srcOrd="1" destOrd="0" parTransId="{68B466E1-EF84-42BC-A6B1-CEDB03AAA1DB}" sibTransId="{BCC020E0-1142-44F7-8E27-5950C6B6FC0B}"/>
    <dgm:cxn modelId="{E80A6A94-90E5-40E9-81CF-5591DE7F96D4}" type="presOf" srcId="{6CB73D48-49E7-48CF-9BDF-DADDFFA72810}" destId="{034FDCB6-5926-4496-B3B5-88BDF8157170}" srcOrd="0" destOrd="0" presId="urn:microsoft.com/office/officeart/2005/8/layout/venn3"/>
    <dgm:cxn modelId="{386A7CB0-A93E-4987-BDC9-A8D6F1032B4A}" srcId="{6CB73D48-49E7-48CF-9BDF-DADDFFA72810}" destId="{2C4143B3-795A-450D-8990-C6006074B2CB}" srcOrd="0" destOrd="0" parTransId="{4AD90F62-1912-4598-A9AB-B48B15B635B5}" sibTransId="{3BC68BC7-480A-40BD-A1AD-A05CD27F50E7}"/>
    <dgm:cxn modelId="{E0E37789-B7E1-4618-A59F-4D585C70CBFE}" type="presParOf" srcId="{034FDCB6-5926-4496-B3B5-88BDF8157170}" destId="{E44738E1-5811-45EF-A3E4-CC7450A0DBA0}" srcOrd="0" destOrd="0" presId="urn:microsoft.com/office/officeart/2005/8/layout/venn3"/>
    <dgm:cxn modelId="{EF2ACF7F-51F4-4D18-BBE4-85C2CA40F888}" type="presParOf" srcId="{034FDCB6-5926-4496-B3B5-88BDF8157170}" destId="{F2E22C7B-AAB9-4553-ADB3-994D18DAAD99}" srcOrd="1" destOrd="0" presId="urn:microsoft.com/office/officeart/2005/8/layout/venn3"/>
    <dgm:cxn modelId="{4B5E64D2-89E5-4F5D-8C59-09EF5D7896B0}" type="presParOf" srcId="{034FDCB6-5926-4496-B3B5-88BDF8157170}" destId="{FA7F82A8-E9F4-467B-96CF-AC5806787506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8B2E5-EF94-433C-9E93-F63E8B0F86C0}">
      <dsp:nvSpPr>
        <dsp:cNvPr id="0" name=""/>
        <dsp:cNvSpPr/>
      </dsp:nvSpPr>
      <dsp:spPr>
        <a:xfrm>
          <a:off x="444211" y="911"/>
          <a:ext cx="2465531" cy="2465531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686" tIns="30480" rIns="135686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fornian FB" panose="0207040306080B030204" pitchFamily="18" charset="0"/>
            </a:rPr>
            <a:t>Screening</a:t>
          </a:r>
        </a:p>
      </dsp:txBody>
      <dsp:txXfrm>
        <a:off x="805280" y="361980"/>
        <a:ext cx="1743393" cy="1743393"/>
      </dsp:txXfrm>
    </dsp:sp>
    <dsp:sp modelId="{B4C9DC61-E939-4C49-948F-EAE65583FB91}">
      <dsp:nvSpPr>
        <dsp:cNvPr id="0" name=""/>
        <dsp:cNvSpPr/>
      </dsp:nvSpPr>
      <dsp:spPr>
        <a:xfrm>
          <a:off x="2416636" y="911"/>
          <a:ext cx="2465531" cy="2465531"/>
        </a:xfrm>
        <a:prstGeom prst="ellipse">
          <a:avLst/>
        </a:prstGeom>
        <a:solidFill>
          <a:schemeClr val="accent1">
            <a:shade val="80000"/>
            <a:alpha val="50000"/>
            <a:hueOff val="-666357"/>
            <a:satOff val="-16201"/>
            <a:lumOff val="322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686" tIns="25400" rIns="135686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fornian FB" panose="0207040306080B030204" pitchFamily="18" charset="0"/>
            </a:rPr>
            <a:t>Assessments</a:t>
          </a:r>
        </a:p>
      </dsp:txBody>
      <dsp:txXfrm>
        <a:off x="2777705" y="361980"/>
        <a:ext cx="1743393" cy="1743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B833B-E0E9-4AE8-831F-1839FDD17A8B}">
      <dsp:nvSpPr>
        <dsp:cNvPr id="0" name=""/>
        <dsp:cNvSpPr/>
      </dsp:nvSpPr>
      <dsp:spPr>
        <a:xfrm>
          <a:off x="54232" y="1338"/>
          <a:ext cx="2407940" cy="240794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2517" tIns="30480" rIns="132517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fornian FB" panose="0207040306080B030204" pitchFamily="18" charset="0"/>
            </a:rPr>
            <a:t>Eligibility</a:t>
          </a:r>
        </a:p>
      </dsp:txBody>
      <dsp:txXfrm>
        <a:off x="406867" y="353973"/>
        <a:ext cx="1702670" cy="1702670"/>
      </dsp:txXfrm>
    </dsp:sp>
    <dsp:sp modelId="{D6734C79-3509-4209-905C-44F21591E556}">
      <dsp:nvSpPr>
        <dsp:cNvPr id="0" name=""/>
        <dsp:cNvSpPr/>
      </dsp:nvSpPr>
      <dsp:spPr>
        <a:xfrm>
          <a:off x="1980585" y="1338"/>
          <a:ext cx="2407940" cy="240794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2517" tIns="24130" rIns="132517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fornian FB" panose="0207040306080B030204" pitchFamily="18" charset="0"/>
            </a:rPr>
            <a:t>Pre- or Post- Court Involvement</a:t>
          </a:r>
        </a:p>
      </dsp:txBody>
      <dsp:txXfrm>
        <a:off x="2333220" y="353973"/>
        <a:ext cx="1702670" cy="1702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DD2E2-4568-4DA9-9F65-B1D611CA679C}">
      <dsp:nvSpPr>
        <dsp:cNvPr id="0" name=""/>
        <dsp:cNvSpPr/>
      </dsp:nvSpPr>
      <dsp:spPr>
        <a:xfrm>
          <a:off x="2827" y="319592"/>
          <a:ext cx="2472315" cy="247231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6060" tIns="21590" rIns="13606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Phases/Behavior Milestones</a:t>
          </a:r>
        </a:p>
      </dsp:txBody>
      <dsp:txXfrm>
        <a:off x="364889" y="681654"/>
        <a:ext cx="1748191" cy="1748191"/>
      </dsp:txXfrm>
    </dsp:sp>
    <dsp:sp modelId="{E6B36939-60BB-4435-A33C-813F33948827}">
      <dsp:nvSpPr>
        <dsp:cNvPr id="0" name=""/>
        <dsp:cNvSpPr/>
      </dsp:nvSpPr>
      <dsp:spPr>
        <a:xfrm>
          <a:off x="1980680" y="319592"/>
          <a:ext cx="2472315" cy="247231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6060" tIns="21590" rIns="13606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Evidence-Based Interventions</a:t>
          </a:r>
        </a:p>
      </dsp:txBody>
      <dsp:txXfrm>
        <a:off x="2342742" y="681654"/>
        <a:ext cx="1748191" cy="1748191"/>
      </dsp:txXfrm>
    </dsp:sp>
    <dsp:sp modelId="{48F47B63-5568-42A1-B5D5-F0EB58606A21}">
      <dsp:nvSpPr>
        <dsp:cNvPr id="0" name=""/>
        <dsp:cNvSpPr/>
      </dsp:nvSpPr>
      <dsp:spPr>
        <a:xfrm>
          <a:off x="3958532" y="319592"/>
          <a:ext cx="2472315" cy="247231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6060" tIns="21590" rIns="13606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Cultural/Pro-Social Involvement</a:t>
          </a:r>
        </a:p>
      </dsp:txBody>
      <dsp:txXfrm>
        <a:off x="4320594" y="681654"/>
        <a:ext cx="1748191" cy="17481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DD2E2-4568-4DA9-9F65-B1D611CA679C}">
      <dsp:nvSpPr>
        <dsp:cNvPr id="0" name=""/>
        <dsp:cNvSpPr/>
      </dsp:nvSpPr>
      <dsp:spPr>
        <a:xfrm>
          <a:off x="2827" y="319592"/>
          <a:ext cx="2472315" cy="247231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6060" tIns="26670" rIns="13606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fornian FB" panose="0207040306080B030204" pitchFamily="18" charset="0"/>
            </a:rPr>
            <a:t>Case Management </a:t>
          </a:r>
        </a:p>
      </dsp:txBody>
      <dsp:txXfrm>
        <a:off x="364889" y="681654"/>
        <a:ext cx="1748191" cy="1748191"/>
      </dsp:txXfrm>
    </dsp:sp>
    <dsp:sp modelId="{E6B36939-60BB-4435-A33C-813F33948827}">
      <dsp:nvSpPr>
        <dsp:cNvPr id="0" name=""/>
        <dsp:cNvSpPr/>
      </dsp:nvSpPr>
      <dsp:spPr>
        <a:xfrm>
          <a:off x="1980680" y="319592"/>
          <a:ext cx="2472315" cy="247231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6060" tIns="26670" rIns="13606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fornian FB" panose="0207040306080B030204" pitchFamily="18" charset="0"/>
            </a:rPr>
            <a:t>Supervision</a:t>
          </a:r>
        </a:p>
      </dsp:txBody>
      <dsp:txXfrm>
        <a:off x="2342742" y="681654"/>
        <a:ext cx="1748191" cy="1748191"/>
      </dsp:txXfrm>
    </dsp:sp>
    <dsp:sp modelId="{48F47B63-5568-42A1-B5D5-F0EB58606A21}">
      <dsp:nvSpPr>
        <dsp:cNvPr id="0" name=""/>
        <dsp:cNvSpPr/>
      </dsp:nvSpPr>
      <dsp:spPr>
        <a:xfrm>
          <a:off x="3958532" y="319592"/>
          <a:ext cx="2472315" cy="247231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6060" tIns="26670" rIns="13606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fornian FB" panose="0207040306080B030204" pitchFamily="18" charset="0"/>
            </a:rPr>
            <a:t>Drug Testing</a:t>
          </a:r>
        </a:p>
      </dsp:txBody>
      <dsp:txXfrm>
        <a:off x="4320594" y="681654"/>
        <a:ext cx="1748191" cy="17481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738E1-5811-45EF-A3E4-CC7450A0DBA0}">
      <dsp:nvSpPr>
        <dsp:cNvPr id="0" name=""/>
        <dsp:cNvSpPr/>
      </dsp:nvSpPr>
      <dsp:spPr>
        <a:xfrm>
          <a:off x="3512" y="35817"/>
          <a:ext cx="2493764" cy="2493764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240" tIns="25400" rIns="137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fornian FB" panose="0207040306080B030204" pitchFamily="18" charset="0"/>
            </a:rPr>
            <a:t>Incentives, Sanctions &amp;Therapeutic Adjustments </a:t>
          </a:r>
        </a:p>
      </dsp:txBody>
      <dsp:txXfrm>
        <a:off x="368715" y="401020"/>
        <a:ext cx="1763358" cy="1763358"/>
      </dsp:txXfrm>
    </dsp:sp>
    <dsp:sp modelId="{FA7F82A8-E9F4-467B-96CF-AC5806787506}">
      <dsp:nvSpPr>
        <dsp:cNvPr id="0" name=""/>
        <dsp:cNvSpPr/>
      </dsp:nvSpPr>
      <dsp:spPr>
        <a:xfrm>
          <a:off x="2002035" y="35817"/>
          <a:ext cx="2493764" cy="2493764"/>
        </a:xfrm>
        <a:prstGeom prst="ellipse">
          <a:avLst/>
        </a:prstGeom>
        <a:solidFill>
          <a:schemeClr val="accent1">
            <a:shade val="80000"/>
            <a:alpha val="50000"/>
            <a:hueOff val="-775104"/>
            <a:satOff val="-18835"/>
            <a:lumOff val="408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240" tIns="25400" rIns="137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fornian FB" panose="0207040306080B030204" pitchFamily="18" charset="0"/>
            </a:rPr>
            <a:t>Phases</a:t>
          </a:r>
        </a:p>
      </dsp:txBody>
      <dsp:txXfrm>
        <a:off x="2367238" y="401020"/>
        <a:ext cx="1763358" cy="1763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E8530-7C65-4583-9691-A9C53DB193D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1857C-AAC8-4903-A90E-F2F285AB8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6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-10 Key Components are adapted from the from the operational components for State Drug Courts </a:t>
            </a:r>
          </a:p>
          <a:p>
            <a:r>
              <a:rPr lang="en-US" dirty="0"/>
              <a:t>-Recognizing: </a:t>
            </a:r>
          </a:p>
          <a:p>
            <a:r>
              <a:rPr lang="en-US" dirty="0"/>
              <a:t>	-Community Involvement: of the team, the participant, tribal leadership</a:t>
            </a:r>
          </a:p>
          <a:p>
            <a:r>
              <a:rPr lang="en-US" dirty="0"/>
              <a:t>	-Family Relationships &amp; Involvement: Clanship, extended families, renewing positive relationships</a:t>
            </a:r>
          </a:p>
          <a:p>
            <a:r>
              <a:rPr lang="en-US" dirty="0"/>
              <a:t>	-Culture &amp; Tradition: Addiction affects a person’s connection to these. HTWC incorporates as a holistic response</a:t>
            </a:r>
          </a:p>
          <a:p>
            <a:r>
              <a:rPr lang="en-US" dirty="0"/>
              <a:t>	-Exercise of Tribal Sovereignty: creating a response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3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a path to Recovery…..not just sobriety.</a:t>
            </a:r>
          </a:p>
          <a:p>
            <a:r>
              <a:rPr lang="en-US" dirty="0"/>
              <a:t>New working definition of recovery (SAMHSA): Process of change through which individuals improve health and wellness, live a self-directed life and strive to reach their full potential.</a:t>
            </a:r>
          </a:p>
          <a:p>
            <a:r>
              <a:rPr lang="en-US" dirty="0"/>
              <a:t>HTWC can be a catalyst for recovery.</a:t>
            </a:r>
          </a:p>
          <a:p>
            <a:r>
              <a:rPr lang="en-US" dirty="0"/>
              <a:t>“Rock Bottom Myth” – Coerced Treatment just as good </a:t>
            </a:r>
          </a:p>
          <a:p>
            <a:endParaRPr lang="en-US" dirty="0"/>
          </a:p>
          <a:p>
            <a:r>
              <a:rPr lang="en-US" dirty="0"/>
              <a:t>Use of evidenced based treatment interventions: IOP, Groups that focus on criminal thinking</a:t>
            </a:r>
          </a:p>
          <a:p>
            <a:endParaRPr lang="en-US" dirty="0"/>
          </a:p>
          <a:p>
            <a:r>
              <a:rPr lang="en-US" dirty="0"/>
              <a:t>Incorporation of culture.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67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-Goal of Tribes is to have members in “good standing”, productive members.</a:t>
            </a:r>
          </a:p>
          <a:p>
            <a:r>
              <a:rPr lang="en-US" dirty="0"/>
              <a:t>-Modern problems, traumatic historical events, addiction have interfered with our tribal members from being “productive members in good standing”</a:t>
            </a:r>
          </a:p>
          <a:p>
            <a:r>
              <a:rPr lang="en-US" dirty="0"/>
              <a:t>-Goal of HTWC:</a:t>
            </a:r>
          </a:p>
          <a:p>
            <a:r>
              <a:rPr lang="en-US" dirty="0"/>
              <a:t>	1.  Reduce the use &amp; abuse of alcohol &amp; other drugs</a:t>
            </a:r>
          </a:p>
          <a:p>
            <a:r>
              <a:rPr lang="en-US" dirty="0"/>
              <a:t>	2.  Reduce criminal activity related to the use &amp; abuse of alcohol &amp; drugs</a:t>
            </a:r>
          </a:p>
          <a:p>
            <a:r>
              <a:rPr lang="en-US" dirty="0"/>
              <a:t>	3.  Juvenile Delinquency </a:t>
            </a:r>
          </a:p>
          <a:p>
            <a:r>
              <a:rPr lang="en-US" dirty="0"/>
              <a:t>	4.  Civil Child Neglect</a:t>
            </a:r>
          </a:p>
          <a:p>
            <a:r>
              <a:rPr lang="en-US" dirty="0"/>
              <a:t>All this is done as a team approach. Between Tribal Agencies, Non-Tribal Agencies, Judicial system, Law Enforcement. “Thou Shall All Play Together”.</a:t>
            </a:r>
          </a:p>
          <a:p>
            <a:r>
              <a:rPr lang="en-US" dirty="0"/>
              <a:t>Planning from referral to aftercare should include people from all areas of the judicial system, treatment providers, tribal leaders, local stakeholders, elders &amp; others.</a:t>
            </a:r>
          </a:p>
          <a:p>
            <a:r>
              <a:rPr lang="en-US" dirty="0"/>
              <a:t>Group should be stable for a period of time &amp; Keep leadership informed.</a:t>
            </a:r>
          </a:p>
          <a:p>
            <a:r>
              <a:rPr lang="en-US" dirty="0"/>
              <a:t>Traditional individuals (i.e. healers…)</a:t>
            </a:r>
          </a:p>
          <a:p>
            <a:r>
              <a:rPr lang="en-US" dirty="0"/>
              <a:t>Record of key program design decisions &amp; intent behind the decisions should be kept, for future &amp; initialization of HTWC </a:t>
            </a:r>
          </a:p>
          <a:p>
            <a:r>
              <a:rPr lang="en-US" dirty="0"/>
              <a:t>Documents should be collectively developed</a:t>
            </a:r>
          </a:p>
          <a:p>
            <a:r>
              <a:rPr lang="en-US" dirty="0"/>
              <a:t>Documents defining team member roles, possible MOA/MOUs, job descriptions, </a:t>
            </a:r>
          </a:p>
          <a:p>
            <a:r>
              <a:rPr lang="en-US" dirty="0"/>
              <a:t>Shared decision making</a:t>
            </a:r>
          </a:p>
          <a:p>
            <a:r>
              <a:rPr lang="en-US" dirty="0"/>
              <a:t>Cross Training</a:t>
            </a:r>
          </a:p>
          <a:p>
            <a:r>
              <a:rPr lang="en-US" dirty="0"/>
              <a:t>Community should be educated </a:t>
            </a:r>
          </a:p>
          <a:p>
            <a:r>
              <a:rPr lang="en-US" dirty="0"/>
              <a:t>Alumni groups encouraged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29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then just drug testing.</a:t>
            </a:r>
          </a:p>
          <a:p>
            <a:r>
              <a:rPr lang="en-US" dirty="0"/>
              <a:t>Monitoring v. Supervision (Case Management v. Probation Supervision)</a:t>
            </a:r>
          </a:p>
          <a:p>
            <a:r>
              <a:rPr lang="en-US" dirty="0"/>
              <a:t>Case Management is team based</a:t>
            </a:r>
          </a:p>
          <a:p>
            <a:r>
              <a:rPr lang="en-US" dirty="0"/>
              <a:t>The metabolites of most drugs of abuse are detectable in urine for approximately 2-4 days. </a:t>
            </a:r>
            <a:br>
              <a:rPr lang="en-US" dirty="0"/>
            </a:b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98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-Goal of Tribes is to have members in “good standing”, productive members.</a:t>
            </a:r>
          </a:p>
          <a:p>
            <a:r>
              <a:rPr lang="en-US" dirty="0"/>
              <a:t>-Modern problems, traumatic historical events, addiction have interfered with our tribal members from being “productive members in good standing”</a:t>
            </a:r>
          </a:p>
          <a:p>
            <a:r>
              <a:rPr lang="en-US" dirty="0"/>
              <a:t>-Goal of HTWC:</a:t>
            </a:r>
          </a:p>
          <a:p>
            <a:r>
              <a:rPr lang="en-US" dirty="0"/>
              <a:t>	1.  Reduce the use &amp; abuse of alcohol &amp; other drugs</a:t>
            </a:r>
          </a:p>
          <a:p>
            <a:r>
              <a:rPr lang="en-US" dirty="0"/>
              <a:t>	2.  Reduce criminal activity related to the use &amp; abuse of alcohol &amp; drugs</a:t>
            </a:r>
          </a:p>
          <a:p>
            <a:r>
              <a:rPr lang="en-US" dirty="0"/>
              <a:t>	3.  Juvenile Delinquency </a:t>
            </a:r>
          </a:p>
          <a:p>
            <a:r>
              <a:rPr lang="en-US" dirty="0"/>
              <a:t>	4.  Civil Child Neglect</a:t>
            </a:r>
          </a:p>
          <a:p>
            <a:r>
              <a:rPr lang="en-US" dirty="0"/>
              <a:t>All this is done as a team approach. Between Tribal Agencies, Non-Tribal Agencies, Judicial system, Law Enforcement. “Thou Shall All Play Together”.</a:t>
            </a:r>
          </a:p>
          <a:p>
            <a:r>
              <a:rPr lang="en-US" dirty="0"/>
              <a:t>Planning from referral to aftercare should include people from all areas of the judicial system, treatment providers, tribal leaders, local stakeholders, elders &amp; others.</a:t>
            </a:r>
          </a:p>
          <a:p>
            <a:r>
              <a:rPr lang="en-US" dirty="0"/>
              <a:t>Group should be stable for a period of time &amp; Keep leadership informed.</a:t>
            </a:r>
          </a:p>
          <a:p>
            <a:r>
              <a:rPr lang="en-US" dirty="0"/>
              <a:t>Traditional individuals (i.e. healers…)</a:t>
            </a:r>
          </a:p>
          <a:p>
            <a:r>
              <a:rPr lang="en-US" dirty="0"/>
              <a:t>Record of key program design decisions &amp; intent behind the decisions should be kept, for future &amp; initialization of HTWC </a:t>
            </a:r>
          </a:p>
          <a:p>
            <a:r>
              <a:rPr lang="en-US" dirty="0"/>
              <a:t>Documents should be collectively developed</a:t>
            </a:r>
          </a:p>
          <a:p>
            <a:r>
              <a:rPr lang="en-US" dirty="0"/>
              <a:t>Documents defining team member roles, possible MOA/MOUs, job descriptions, </a:t>
            </a:r>
          </a:p>
          <a:p>
            <a:r>
              <a:rPr lang="en-US" dirty="0"/>
              <a:t>Shared decision making</a:t>
            </a:r>
          </a:p>
          <a:p>
            <a:r>
              <a:rPr lang="en-US" dirty="0"/>
              <a:t>Cross Training</a:t>
            </a:r>
          </a:p>
          <a:p>
            <a:r>
              <a:rPr lang="en-US" dirty="0"/>
              <a:t>Community should be educated </a:t>
            </a:r>
          </a:p>
          <a:p>
            <a:r>
              <a:rPr lang="en-US" dirty="0"/>
              <a:t>Alumni groups encouraged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89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Positive incentives – Range from *clapping*, positive words, reduction of or granting of privileges, items.</a:t>
            </a:r>
          </a:p>
          <a:p>
            <a:r>
              <a:rPr lang="en-US" dirty="0"/>
              <a:t>Remember: Participants have not had many opportunities for positive incentives. Have burned bridges. Have not had a Judge or a PO tell them….”Good Job! Way to go for passing your step!”</a:t>
            </a:r>
          </a:p>
          <a:p>
            <a:endParaRPr lang="en-US" dirty="0"/>
          </a:p>
          <a:p>
            <a:r>
              <a:rPr lang="en-US" dirty="0"/>
              <a:t>Sanctions – will cause the some differences among the team members. </a:t>
            </a:r>
          </a:p>
          <a:p>
            <a:r>
              <a:rPr lang="en-US" dirty="0"/>
              <a:t>Track our sanctions over time. Is a participant getting undue sanctions because</a:t>
            </a:r>
            <a:r>
              <a:rPr lang="en-US" baseline="0" dirty="0"/>
              <a:t> they’re a “squeaky wheel”?</a:t>
            </a:r>
          </a:p>
          <a:p>
            <a:endParaRPr lang="en-US" baseline="0" dirty="0"/>
          </a:p>
          <a:p>
            <a:r>
              <a:rPr lang="en-US" baseline="0" dirty="0"/>
              <a:t>But, avoid applying a rigid template. Drug Courts need a reasonable degree of discretion.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44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-Goal of Tribes is to have members in “good standing”, productive members.</a:t>
            </a:r>
          </a:p>
          <a:p>
            <a:r>
              <a:rPr lang="en-US" dirty="0"/>
              <a:t>-Modern problems, traumatic historical events, addiction have interfered with our tribal members from being “productive members in good standing”</a:t>
            </a:r>
          </a:p>
          <a:p>
            <a:r>
              <a:rPr lang="en-US" dirty="0"/>
              <a:t>-Goal of HTWC:</a:t>
            </a:r>
          </a:p>
          <a:p>
            <a:r>
              <a:rPr lang="en-US" dirty="0"/>
              <a:t>	1.  Reduce the use &amp; abuse of alcohol &amp; other drugs</a:t>
            </a:r>
          </a:p>
          <a:p>
            <a:r>
              <a:rPr lang="en-US" dirty="0"/>
              <a:t>	2.  Reduce criminal activity related to the use &amp; abuse of alcohol &amp; drugs</a:t>
            </a:r>
          </a:p>
          <a:p>
            <a:r>
              <a:rPr lang="en-US" dirty="0"/>
              <a:t>	3.  Juvenile Delinquency </a:t>
            </a:r>
          </a:p>
          <a:p>
            <a:r>
              <a:rPr lang="en-US" dirty="0"/>
              <a:t>	4.  Civil Child Neglect</a:t>
            </a:r>
          </a:p>
          <a:p>
            <a:r>
              <a:rPr lang="en-US" dirty="0"/>
              <a:t>All this is done as a team approach. Between Tribal Agencies, Non-Tribal Agencies, Judicial system, Law Enforcement. “Thou Shall All Play Together”.</a:t>
            </a:r>
          </a:p>
          <a:p>
            <a:r>
              <a:rPr lang="en-US" dirty="0"/>
              <a:t>Planning from referral to aftercare should include people from all areas of the judicial system, treatment providers, tribal leaders, local stakeholders, elders &amp; others.</a:t>
            </a:r>
          </a:p>
          <a:p>
            <a:r>
              <a:rPr lang="en-US" dirty="0"/>
              <a:t>Group should be stable for a period of time &amp; Keep leadership informed.</a:t>
            </a:r>
          </a:p>
          <a:p>
            <a:r>
              <a:rPr lang="en-US" dirty="0"/>
              <a:t>Traditional individuals (i.e. healers…)</a:t>
            </a:r>
          </a:p>
          <a:p>
            <a:r>
              <a:rPr lang="en-US" dirty="0"/>
              <a:t>Record of key program design decisions &amp; intent behind the decisions should be kept, for future &amp; initialization of HTWC </a:t>
            </a:r>
          </a:p>
          <a:p>
            <a:r>
              <a:rPr lang="en-US" dirty="0"/>
              <a:t>Documents should be collectively developed</a:t>
            </a:r>
          </a:p>
          <a:p>
            <a:r>
              <a:rPr lang="en-US" dirty="0"/>
              <a:t>Documents defining team member roles, possible MOA/MOUs, job descriptions, </a:t>
            </a:r>
          </a:p>
          <a:p>
            <a:r>
              <a:rPr lang="en-US" dirty="0"/>
              <a:t>Shared decision making</a:t>
            </a:r>
          </a:p>
          <a:p>
            <a:r>
              <a:rPr lang="en-US" dirty="0"/>
              <a:t>Cross Training</a:t>
            </a:r>
          </a:p>
          <a:p>
            <a:r>
              <a:rPr lang="en-US" dirty="0"/>
              <a:t>Community should be educated </a:t>
            </a:r>
          </a:p>
          <a:p>
            <a:r>
              <a:rPr lang="en-US" dirty="0"/>
              <a:t>Alumni groups encouraged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18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in monitoring participant progress and using authority to promote positive outcomes for the participant.</a:t>
            </a:r>
          </a:p>
          <a:p>
            <a:r>
              <a:rPr lang="en-US" dirty="0"/>
              <a:t>**REFER TO PAGE 60**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8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-Goal of Tribes is to have members in “good standing”, productive members.</a:t>
            </a:r>
          </a:p>
          <a:p>
            <a:r>
              <a:rPr lang="en-US" dirty="0"/>
              <a:t>-Modern problems, traumatic historical events, addiction have interfered with our tribal members from being “productive members in good standing”</a:t>
            </a:r>
          </a:p>
          <a:p>
            <a:r>
              <a:rPr lang="en-US" dirty="0"/>
              <a:t>-Goal of HTWC:</a:t>
            </a:r>
          </a:p>
          <a:p>
            <a:r>
              <a:rPr lang="en-US" dirty="0"/>
              <a:t>	1.  Reduce the use &amp; abuse of alcohol &amp; other drugs</a:t>
            </a:r>
          </a:p>
          <a:p>
            <a:r>
              <a:rPr lang="en-US" dirty="0"/>
              <a:t>	2.  Reduce criminal activity related to the use &amp; abuse of alcohol &amp; drugs</a:t>
            </a:r>
          </a:p>
          <a:p>
            <a:r>
              <a:rPr lang="en-US" dirty="0"/>
              <a:t>	3.  Juvenile Delinquency </a:t>
            </a:r>
          </a:p>
          <a:p>
            <a:r>
              <a:rPr lang="en-US" dirty="0"/>
              <a:t>	4.  Civil Child Neglect</a:t>
            </a:r>
          </a:p>
          <a:p>
            <a:r>
              <a:rPr lang="en-US" dirty="0"/>
              <a:t>All this is done as a team approach. Between Tribal Agencies, Non-Tribal Agencies, Judicial system, Law Enforcement. “Thou Shall All Play Together”.</a:t>
            </a:r>
          </a:p>
          <a:p>
            <a:r>
              <a:rPr lang="en-US" dirty="0"/>
              <a:t>Planning from referral to aftercare should include people from all areas of the judicial system, treatment providers, tribal leaders, local stakeholders, elders &amp; others.</a:t>
            </a:r>
          </a:p>
          <a:p>
            <a:r>
              <a:rPr lang="en-US" dirty="0"/>
              <a:t>Group should be stable for a period of time &amp; Keep leadership informed.</a:t>
            </a:r>
          </a:p>
          <a:p>
            <a:r>
              <a:rPr lang="en-US" dirty="0"/>
              <a:t>Traditional individuals (i.e. healers…)</a:t>
            </a:r>
          </a:p>
          <a:p>
            <a:r>
              <a:rPr lang="en-US" dirty="0"/>
              <a:t>Record of key program design decisions &amp; intent behind the decisions should be kept, for future &amp; initialization of HTWC </a:t>
            </a:r>
          </a:p>
          <a:p>
            <a:r>
              <a:rPr lang="en-US" dirty="0"/>
              <a:t>Documents should be collectively developed</a:t>
            </a:r>
          </a:p>
          <a:p>
            <a:r>
              <a:rPr lang="en-US" dirty="0"/>
              <a:t>Documents defining team member roles, possible MOA/MOUs, job descriptions, </a:t>
            </a:r>
          </a:p>
          <a:p>
            <a:r>
              <a:rPr lang="en-US" dirty="0"/>
              <a:t>Shared decision making</a:t>
            </a:r>
          </a:p>
          <a:p>
            <a:r>
              <a:rPr lang="en-US" dirty="0"/>
              <a:t>Cross Training</a:t>
            </a:r>
          </a:p>
          <a:p>
            <a:r>
              <a:rPr lang="en-US" dirty="0"/>
              <a:t>Community should be educated </a:t>
            </a:r>
          </a:p>
          <a:p>
            <a:r>
              <a:rPr lang="en-US" dirty="0"/>
              <a:t>Alumni groups encouraged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43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Basic Elements:</a:t>
            </a:r>
          </a:p>
          <a:p>
            <a:pPr marL="228600" indent="-228600">
              <a:buAutoNum type="arabicPeriod"/>
            </a:pPr>
            <a:r>
              <a:rPr lang="en-US" dirty="0"/>
              <a:t>Program Goals, “are we doing what we said we were going to do?”</a:t>
            </a:r>
          </a:p>
          <a:p>
            <a:pPr marL="228600" indent="-228600">
              <a:buAutoNum type="arabicPeriod"/>
            </a:pPr>
            <a:r>
              <a:rPr lang="en-US" dirty="0"/>
              <a:t>Target Population, “are we reaching the people we said we were going to focus on?” </a:t>
            </a:r>
          </a:p>
          <a:p>
            <a:pPr marL="228600" indent="-228600">
              <a:buAutoNum type="arabicPeriod"/>
            </a:pPr>
            <a:r>
              <a:rPr lang="en-US" dirty="0"/>
              <a:t>Alcohol &amp; Drug Treatment, “ are we providing the right dosage &amp; appropriate treatment for our participants?”</a:t>
            </a:r>
          </a:p>
          <a:p>
            <a:pPr marL="228600" indent="-228600">
              <a:buAutoNum type="arabicPeriod"/>
            </a:pPr>
            <a:r>
              <a:rPr lang="en-US" dirty="0"/>
              <a:t>Court Process, “are we admitting participants in a timely manner? Are drug tests random? Are sanctions&amp; incentives being handed out in a fair &amp; timely manner?”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Units of service, “are participants compliant with requirements? Are participants receiving the services they need?”</a:t>
            </a:r>
          </a:p>
          <a:p>
            <a:pPr marL="228600" indent="-228600">
              <a:buAutoNum type="arabicPeriod"/>
            </a:pPr>
            <a:r>
              <a:rPr lang="en-US" dirty="0"/>
              <a:t>Team Member Cooperation, “are team members able to work together?” **Discuss dysfunctional family**</a:t>
            </a:r>
          </a:p>
          <a:p>
            <a:pPr marL="228600" indent="-228600">
              <a:buAutoNum type="arabicPeriod"/>
            </a:pPr>
            <a:r>
              <a:rPr lang="en-US" dirty="0"/>
              <a:t>Community Support, “does the community support the HTWC?”</a:t>
            </a:r>
          </a:p>
          <a:p>
            <a:pPr marL="0" indent="0">
              <a:buNone/>
            </a:pPr>
            <a:r>
              <a:rPr lang="en-US" dirty="0"/>
              <a:t>Other things to monitor &amp; evaluate:</a:t>
            </a:r>
          </a:p>
          <a:p>
            <a:pPr marL="228600" indent="-228600">
              <a:buAutoNum type="arabicPeriod"/>
            </a:pPr>
            <a:r>
              <a:rPr lang="en-US" dirty="0"/>
              <a:t>Retention rate</a:t>
            </a:r>
          </a:p>
          <a:p>
            <a:pPr marL="228600" indent="-228600">
              <a:buAutoNum type="arabicPeriod"/>
            </a:pPr>
            <a:r>
              <a:rPr lang="en-US" dirty="0"/>
              <a:t>Sobriety – what is average stretch of sobriety?</a:t>
            </a:r>
          </a:p>
          <a:p>
            <a:pPr marL="228600" indent="-228600">
              <a:buAutoNum type="arabicPeriod"/>
            </a:pPr>
            <a:r>
              <a:rPr lang="en-US" dirty="0"/>
              <a:t>Recidivism – what is rate of in program recidivism? Post program recidivism? How do HTWC participants compare to non-HTWC individuals?</a:t>
            </a:r>
          </a:p>
          <a:p>
            <a:pPr marL="228600" indent="-228600">
              <a:buAutoNum type="arabicPeriod"/>
            </a:pPr>
            <a:r>
              <a:rPr lang="en-US" dirty="0"/>
              <a:t>Units of Service – what services positively impacted HTWC participants?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Share this information with Tribal Council, community, other jurisdictions.</a:t>
            </a:r>
          </a:p>
          <a:p>
            <a:pPr marL="0" indent="0">
              <a:buNone/>
            </a:pPr>
            <a:r>
              <a:rPr lang="en-US" dirty="0"/>
              <a:t>Use to improve programming.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be gather through “chart review or audit”. Exit Interviews ** Share story of development of Aftercare Phase**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66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-Goal of Tribes is to have members in “good standing”, productive members.</a:t>
            </a:r>
          </a:p>
          <a:p>
            <a:r>
              <a:rPr lang="en-US" dirty="0"/>
              <a:t>-Modern problems, traumatic historical events, addiction have interfered with our tribal members from being “productive members in good standing”</a:t>
            </a:r>
          </a:p>
          <a:p>
            <a:r>
              <a:rPr lang="en-US" dirty="0"/>
              <a:t>-Goal of HTWC:</a:t>
            </a:r>
          </a:p>
          <a:p>
            <a:r>
              <a:rPr lang="en-US" dirty="0"/>
              <a:t>	1.  Reduce the use &amp; abuse of alcohol &amp; other drugs</a:t>
            </a:r>
          </a:p>
          <a:p>
            <a:r>
              <a:rPr lang="en-US" dirty="0"/>
              <a:t>	2.  Reduce criminal activity related to the use &amp; abuse of alcohol &amp; drugs</a:t>
            </a:r>
          </a:p>
          <a:p>
            <a:r>
              <a:rPr lang="en-US" dirty="0"/>
              <a:t>	3.  Juvenile Delinquency </a:t>
            </a:r>
          </a:p>
          <a:p>
            <a:r>
              <a:rPr lang="en-US" dirty="0"/>
              <a:t>	4.  Civil Child Neglect</a:t>
            </a:r>
          </a:p>
          <a:p>
            <a:r>
              <a:rPr lang="en-US" dirty="0"/>
              <a:t>All this is done as a team approach. Between Tribal Agencies, Non-Tribal Agencies, Judicial system, Law Enforcement. “Thou Shall All Play Together”.</a:t>
            </a:r>
          </a:p>
          <a:p>
            <a:r>
              <a:rPr lang="en-US" dirty="0"/>
              <a:t>Planning from referral to aftercare should include people from all areas of the judicial system, treatment providers, tribal leaders, local stakeholders, elders &amp; others.</a:t>
            </a:r>
          </a:p>
          <a:p>
            <a:r>
              <a:rPr lang="en-US" dirty="0"/>
              <a:t>Group should be stable for a period of time &amp; Keep leadership informed.</a:t>
            </a:r>
          </a:p>
          <a:p>
            <a:r>
              <a:rPr lang="en-US" dirty="0"/>
              <a:t>Traditional individuals (i.e. healers…)</a:t>
            </a:r>
          </a:p>
          <a:p>
            <a:r>
              <a:rPr lang="en-US" dirty="0"/>
              <a:t>Record of key program design decisions &amp; intent behind the decisions should be kept, for future &amp; initialization of HTWC </a:t>
            </a:r>
          </a:p>
          <a:p>
            <a:r>
              <a:rPr lang="en-US" dirty="0"/>
              <a:t>Documents should be collectively developed</a:t>
            </a:r>
          </a:p>
          <a:p>
            <a:r>
              <a:rPr lang="en-US" dirty="0"/>
              <a:t>Documents defining team member roles, possible MOA/MOUs, job descriptions, </a:t>
            </a:r>
          </a:p>
          <a:p>
            <a:r>
              <a:rPr lang="en-US" dirty="0"/>
              <a:t>Shared decision making</a:t>
            </a:r>
          </a:p>
          <a:p>
            <a:r>
              <a:rPr lang="en-US" dirty="0"/>
              <a:t>Cross Training</a:t>
            </a:r>
          </a:p>
          <a:p>
            <a:r>
              <a:rPr lang="en-US" dirty="0"/>
              <a:t>Community should be educated </a:t>
            </a:r>
          </a:p>
          <a:p>
            <a:r>
              <a:rPr lang="en-US" dirty="0"/>
              <a:t>Alumni groups encouraged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6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Corbel" panose="020B0503020204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88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03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-Goal of Tribes is to have members in “good standing”, productive members.</a:t>
            </a:r>
          </a:p>
          <a:p>
            <a:r>
              <a:rPr lang="en-US" dirty="0"/>
              <a:t>-Modern problems, traumatic historical events, addiction have interfered with our tribal members from being “productive members in good standing”</a:t>
            </a:r>
          </a:p>
          <a:p>
            <a:r>
              <a:rPr lang="en-US" dirty="0"/>
              <a:t>-Goal of HTWC:</a:t>
            </a:r>
          </a:p>
          <a:p>
            <a:r>
              <a:rPr lang="en-US" dirty="0"/>
              <a:t>	1.  Reduce the use &amp; abuse of alcohol &amp; other drugs</a:t>
            </a:r>
          </a:p>
          <a:p>
            <a:r>
              <a:rPr lang="en-US" dirty="0"/>
              <a:t>	2.  Reduce criminal activity related to the use &amp; abuse of alcohol &amp; drugs</a:t>
            </a:r>
          </a:p>
          <a:p>
            <a:r>
              <a:rPr lang="en-US" dirty="0"/>
              <a:t>	3.  Juvenile Delinquency </a:t>
            </a:r>
          </a:p>
          <a:p>
            <a:r>
              <a:rPr lang="en-US" dirty="0"/>
              <a:t>	4.  Civil Child Neglect</a:t>
            </a:r>
          </a:p>
          <a:p>
            <a:r>
              <a:rPr lang="en-US" dirty="0"/>
              <a:t>All this is done as a team approach. Between Tribal Agencies, Non-Tribal Agencies, Judicial system, Law Enforcement. “Thou Shall All Play Together”.</a:t>
            </a:r>
          </a:p>
          <a:p>
            <a:r>
              <a:rPr lang="en-US" dirty="0"/>
              <a:t>Planning from referral to aftercare should include people from all areas of the judicial system, treatment providers, tribal leaders, local stakeholders, elders &amp; others.</a:t>
            </a:r>
          </a:p>
          <a:p>
            <a:r>
              <a:rPr lang="en-US" dirty="0"/>
              <a:t>Group should be stable for a period of time &amp; Keep leadership informed.</a:t>
            </a:r>
          </a:p>
          <a:p>
            <a:r>
              <a:rPr lang="en-US" dirty="0"/>
              <a:t>Traditional individuals (i.e. healers…)</a:t>
            </a:r>
          </a:p>
          <a:p>
            <a:r>
              <a:rPr lang="en-US" dirty="0"/>
              <a:t>Record of key program design decisions &amp; intent behind the decisions should be kept, for future &amp; initialization of HTWC </a:t>
            </a:r>
          </a:p>
          <a:p>
            <a:r>
              <a:rPr lang="en-US" dirty="0"/>
              <a:t>Documents should be collectively developed</a:t>
            </a:r>
          </a:p>
          <a:p>
            <a:r>
              <a:rPr lang="en-US" dirty="0"/>
              <a:t>Documents defining team member roles, possible MOA/MOUs, job descriptions, </a:t>
            </a:r>
          </a:p>
          <a:p>
            <a:r>
              <a:rPr lang="en-US" dirty="0"/>
              <a:t>Shared decision making</a:t>
            </a:r>
          </a:p>
          <a:p>
            <a:r>
              <a:rPr lang="en-US" dirty="0"/>
              <a:t>Cross Training</a:t>
            </a:r>
          </a:p>
          <a:p>
            <a:r>
              <a:rPr lang="en-US" dirty="0"/>
              <a:t>Community should be educated </a:t>
            </a:r>
          </a:p>
          <a:p>
            <a:r>
              <a:rPr lang="en-US" dirty="0"/>
              <a:t>Alumni groups encouraged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14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307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-Goal of Tribes is to have members in “good standing”, productive members.</a:t>
            </a:r>
          </a:p>
          <a:p>
            <a:r>
              <a:rPr lang="en-US" dirty="0"/>
              <a:t>-Modern problems, traumatic historical events, addiction have interfered with our tribal members from being “productive members in good standing”</a:t>
            </a:r>
          </a:p>
          <a:p>
            <a:r>
              <a:rPr lang="en-US" dirty="0"/>
              <a:t>-Goal of HTWC:</a:t>
            </a:r>
          </a:p>
          <a:p>
            <a:r>
              <a:rPr lang="en-US" dirty="0"/>
              <a:t>	1.  Reduce the use &amp; abuse of alcohol &amp; other drugs</a:t>
            </a:r>
          </a:p>
          <a:p>
            <a:r>
              <a:rPr lang="en-US" dirty="0"/>
              <a:t>	2.  Reduce criminal activity related to the use &amp; abuse of alcohol &amp; drugs</a:t>
            </a:r>
          </a:p>
          <a:p>
            <a:r>
              <a:rPr lang="en-US" dirty="0"/>
              <a:t>	3.  Juvenile Delinquency </a:t>
            </a:r>
          </a:p>
          <a:p>
            <a:r>
              <a:rPr lang="en-US" dirty="0"/>
              <a:t>	4.  Civil Child Neglect</a:t>
            </a:r>
          </a:p>
          <a:p>
            <a:r>
              <a:rPr lang="en-US" dirty="0"/>
              <a:t>All this is done as a team approach. Between Tribal Agencies, Non-Tribal Agencies, Judicial system, Law Enforcement. “Thou Shall All Play Together”.</a:t>
            </a:r>
          </a:p>
          <a:p>
            <a:r>
              <a:rPr lang="en-US" dirty="0"/>
              <a:t>Planning from referral to aftercare should include people from all areas of the judicial system, treatment providers, tribal leaders, local stakeholders, elders &amp; others.</a:t>
            </a:r>
          </a:p>
          <a:p>
            <a:r>
              <a:rPr lang="en-US" dirty="0"/>
              <a:t>Group should be stable for a period of time &amp; Keep leadership informed.</a:t>
            </a:r>
          </a:p>
          <a:p>
            <a:r>
              <a:rPr lang="en-US" dirty="0"/>
              <a:t>Traditional individuals (i.e. healers…)</a:t>
            </a:r>
          </a:p>
          <a:p>
            <a:r>
              <a:rPr lang="en-US" dirty="0"/>
              <a:t>Record of key program design decisions &amp; intent behind the decisions should be kept, for future &amp; initialization of HTWC </a:t>
            </a:r>
          </a:p>
          <a:p>
            <a:r>
              <a:rPr lang="en-US" dirty="0"/>
              <a:t>Documents should be collectively developed</a:t>
            </a:r>
          </a:p>
          <a:p>
            <a:r>
              <a:rPr lang="en-US" dirty="0"/>
              <a:t>Documents defining team member roles, possible MOA/MOUs, job descriptions, </a:t>
            </a:r>
          </a:p>
          <a:p>
            <a:r>
              <a:rPr lang="en-US" dirty="0"/>
              <a:t>Shared decision making</a:t>
            </a:r>
          </a:p>
          <a:p>
            <a:r>
              <a:rPr lang="en-US" dirty="0"/>
              <a:t>Cross Training</a:t>
            </a:r>
          </a:p>
          <a:p>
            <a:r>
              <a:rPr lang="en-US" dirty="0"/>
              <a:t>Community should be educated </a:t>
            </a:r>
          </a:p>
          <a:p>
            <a:r>
              <a:rPr lang="en-US" dirty="0"/>
              <a:t>Alumni groups encouraged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1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-Goal of Tribes is to have members in “good standing”, productive members.</a:t>
            </a:r>
          </a:p>
          <a:p>
            <a:r>
              <a:rPr lang="en-US" dirty="0"/>
              <a:t>-Modern problems, traumatic historical events, addiction have interfered with our tribal members from being “productive members in good standing”</a:t>
            </a:r>
          </a:p>
          <a:p>
            <a:r>
              <a:rPr lang="en-US" dirty="0"/>
              <a:t>-Goal of HTWC:</a:t>
            </a:r>
          </a:p>
          <a:p>
            <a:r>
              <a:rPr lang="en-US" dirty="0"/>
              <a:t>	1.  Reduce the use &amp; abuse of alcohol &amp; other drugs</a:t>
            </a:r>
          </a:p>
          <a:p>
            <a:r>
              <a:rPr lang="en-US" dirty="0"/>
              <a:t>	2.  Reduce criminal activity related to the use &amp; abuse of alcohol &amp; drugs</a:t>
            </a:r>
          </a:p>
          <a:p>
            <a:r>
              <a:rPr lang="en-US" dirty="0"/>
              <a:t>	3.  Juvenile Delinquency </a:t>
            </a:r>
          </a:p>
          <a:p>
            <a:r>
              <a:rPr lang="en-US" dirty="0"/>
              <a:t>	4.  Civil Child Neglect</a:t>
            </a:r>
          </a:p>
          <a:p>
            <a:r>
              <a:rPr lang="en-US" dirty="0"/>
              <a:t>All this is done as a team approach. Between Tribal Agencies, Non-Tribal Agencies, Judicial system, Law Enforcement. “Thou Shall All Play Together”.</a:t>
            </a:r>
          </a:p>
          <a:p>
            <a:r>
              <a:rPr lang="en-US" dirty="0"/>
              <a:t>Planning from referral to aftercare should include people from all areas of the judicial system, treatment providers, tribal leaders, local stakeholders, elders &amp; others.</a:t>
            </a:r>
          </a:p>
          <a:p>
            <a:r>
              <a:rPr lang="en-US" dirty="0"/>
              <a:t>Group should be stable for a period of time &amp; Keep leadership informed.</a:t>
            </a:r>
          </a:p>
          <a:p>
            <a:r>
              <a:rPr lang="en-US" dirty="0"/>
              <a:t>Traditional individuals (i.e. healers…)</a:t>
            </a:r>
          </a:p>
          <a:p>
            <a:r>
              <a:rPr lang="en-US" dirty="0"/>
              <a:t>Record of key program design decisions &amp; intent behind the decisions should be kept, for future &amp; initialization of HTWC </a:t>
            </a:r>
          </a:p>
          <a:p>
            <a:r>
              <a:rPr lang="en-US" dirty="0"/>
              <a:t>Documents should be collectively developed</a:t>
            </a:r>
          </a:p>
          <a:p>
            <a:r>
              <a:rPr lang="en-US" dirty="0"/>
              <a:t>Documents defining team member roles, possible MOA/MOUs, job descriptions, </a:t>
            </a:r>
          </a:p>
          <a:p>
            <a:r>
              <a:rPr lang="en-US" dirty="0"/>
              <a:t>Shared decision making</a:t>
            </a:r>
          </a:p>
          <a:p>
            <a:r>
              <a:rPr lang="en-US" dirty="0"/>
              <a:t>Cross Training</a:t>
            </a:r>
          </a:p>
          <a:p>
            <a:r>
              <a:rPr lang="en-US" dirty="0"/>
              <a:t>Community should be educated </a:t>
            </a:r>
          </a:p>
          <a:p>
            <a:r>
              <a:rPr lang="en-US" dirty="0"/>
              <a:t>Alumni groups encouraged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18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30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-A traumatic or life changing event involving substance abuse has just happened. Now Law Enforcement &amp; the Tribal Court system are involved. If children were involved, possibly social services. A person’s substance abuse or addiction is now front &amp; center.</a:t>
            </a:r>
          </a:p>
          <a:p>
            <a:r>
              <a:rPr lang="en-US" dirty="0"/>
              <a:t>-now is a window of time in which a person can began the process of being considered for or considering HTWC.</a:t>
            </a:r>
          </a:p>
          <a:p>
            <a:r>
              <a:rPr lang="en-US" dirty="0"/>
              <a:t>-Legal Screening:</a:t>
            </a:r>
          </a:p>
          <a:p>
            <a:r>
              <a:rPr lang="en-US" dirty="0"/>
              <a:t>	-potential participants are identified by legal criteria set by the HTWC team</a:t>
            </a:r>
          </a:p>
          <a:p>
            <a:r>
              <a:rPr lang="en-US" dirty="0"/>
              <a:t>	-vary by tribal court, may include drug &amp; alcohol related crimes ( i.e. public intoxication, possession, disorderly conduct, DWI, etc.). We also need to look at those crimes such as burglary, embezzlement.</a:t>
            </a:r>
          </a:p>
          <a:p>
            <a:r>
              <a:rPr lang="en-US" dirty="0"/>
              <a:t>Ask participants: “what is legal criteria for getting into HTWC?”</a:t>
            </a:r>
          </a:p>
          <a:p>
            <a:endParaRPr lang="en-US" dirty="0"/>
          </a:p>
          <a:p>
            <a:r>
              <a:rPr lang="en-US" dirty="0"/>
              <a:t>Clinical Screening: Screening gets us in the “ballpark”. Describe POL BHS screening packet.</a:t>
            </a:r>
          </a:p>
          <a:p>
            <a:r>
              <a:rPr lang="en-US" dirty="0"/>
              <a:t>Lengthier assessment can be done as participant is going through the process to better develop a treatment plan.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85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-Goal of Tribes is to have members in “good standing”, productive members.</a:t>
            </a:r>
          </a:p>
          <a:p>
            <a:r>
              <a:rPr lang="en-US" dirty="0"/>
              <a:t>-Modern problems, traumatic historical events, addiction have interfered with our tribal members from being “productive members in good standing”</a:t>
            </a:r>
          </a:p>
          <a:p>
            <a:r>
              <a:rPr lang="en-US" dirty="0"/>
              <a:t>-Goal of HTWC:</a:t>
            </a:r>
          </a:p>
          <a:p>
            <a:r>
              <a:rPr lang="en-US" dirty="0"/>
              <a:t>	1.  Reduce the use &amp; abuse of alcohol &amp; other drugs</a:t>
            </a:r>
          </a:p>
          <a:p>
            <a:r>
              <a:rPr lang="en-US" dirty="0"/>
              <a:t>	2.  Reduce criminal activity related to the use &amp; abuse of alcohol &amp; drugs</a:t>
            </a:r>
          </a:p>
          <a:p>
            <a:r>
              <a:rPr lang="en-US" dirty="0"/>
              <a:t>	3.  Juvenile Delinquency </a:t>
            </a:r>
          </a:p>
          <a:p>
            <a:r>
              <a:rPr lang="en-US" dirty="0"/>
              <a:t>	4.  Civil Child Neglect</a:t>
            </a:r>
          </a:p>
          <a:p>
            <a:r>
              <a:rPr lang="en-US" dirty="0"/>
              <a:t>All this is done as a team approach. Between Tribal Agencies, Non-Tribal Agencies, Judicial system, Law Enforcement. “Thou Shall All Play Together”.</a:t>
            </a:r>
          </a:p>
          <a:p>
            <a:r>
              <a:rPr lang="en-US" dirty="0"/>
              <a:t>Planning from referral to aftercare should include people from all areas of the judicial system, treatment providers, tribal leaders, local stakeholders, elders &amp; others.</a:t>
            </a:r>
          </a:p>
          <a:p>
            <a:r>
              <a:rPr lang="en-US" dirty="0"/>
              <a:t>Group should be stable for a period of time &amp; Keep leadership informed.</a:t>
            </a:r>
          </a:p>
          <a:p>
            <a:r>
              <a:rPr lang="en-US" dirty="0"/>
              <a:t>Traditional individuals (i.e. healers…)</a:t>
            </a:r>
          </a:p>
          <a:p>
            <a:r>
              <a:rPr lang="en-US" dirty="0"/>
              <a:t>Record of key program design decisions &amp; intent behind the decisions should be kept, for future &amp; initialization of HTWC </a:t>
            </a:r>
          </a:p>
          <a:p>
            <a:r>
              <a:rPr lang="en-US" dirty="0"/>
              <a:t>Documents should be collectively developed</a:t>
            </a:r>
          </a:p>
          <a:p>
            <a:r>
              <a:rPr lang="en-US" dirty="0"/>
              <a:t>Documents defining team member roles, possible MOA/MOUs, job descriptions, </a:t>
            </a:r>
          </a:p>
          <a:p>
            <a:r>
              <a:rPr lang="en-US" dirty="0"/>
              <a:t>Shared decision making</a:t>
            </a:r>
          </a:p>
          <a:p>
            <a:r>
              <a:rPr lang="en-US" dirty="0"/>
              <a:t>Cross Training</a:t>
            </a:r>
          </a:p>
          <a:p>
            <a:r>
              <a:rPr lang="en-US" dirty="0"/>
              <a:t>Community should be educated </a:t>
            </a:r>
          </a:p>
          <a:p>
            <a:r>
              <a:rPr lang="en-US" dirty="0"/>
              <a:t>Alumni groups encouraged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7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allows for the full exercise of Tribal Sovereignty.</a:t>
            </a:r>
          </a:p>
          <a:p>
            <a:r>
              <a:rPr lang="en-US" dirty="0"/>
              <a:t>In designing, implementing &amp; operating a HTWC. </a:t>
            </a:r>
          </a:p>
          <a:p>
            <a:r>
              <a:rPr lang="en-US" dirty="0"/>
              <a:t>Tribes must develop an infrastructure, process &amp; procedure that is fair to the participants &amp; their families; while being culturally appropriate &amp; that meets the needs of the community.</a:t>
            </a:r>
          </a:p>
          <a:p>
            <a:r>
              <a:rPr lang="en-US" dirty="0"/>
              <a:t>Identification of an “entry point” must be determined. </a:t>
            </a:r>
          </a:p>
          <a:p>
            <a:r>
              <a:rPr lang="en-US" dirty="0"/>
              <a:t>Ordinarily, criminal matters relating to substance abuse; but in HTWC to possibilities can include: social service cases, referrals from the housing authority, self referrals, referrals from “traditional peace making”. </a:t>
            </a:r>
          </a:p>
          <a:p>
            <a:endParaRPr lang="en-US" dirty="0"/>
          </a:p>
          <a:p>
            <a:r>
              <a:rPr lang="en-US" dirty="0"/>
              <a:t>Pre-Charge: can be as recommendation from prosecutor, self referral, probation officer.</a:t>
            </a:r>
          </a:p>
          <a:p>
            <a:r>
              <a:rPr lang="en-US" dirty="0"/>
              <a:t>Happens after arrest, but before criminal charges are filed.</a:t>
            </a:r>
          </a:p>
          <a:p>
            <a:endParaRPr lang="en-US" dirty="0"/>
          </a:p>
          <a:p>
            <a:r>
              <a:rPr lang="en-US" dirty="0"/>
              <a:t>Post-plea:  case has been adjudicated. Plea agreement has been negotiated</a:t>
            </a:r>
          </a:p>
          <a:p>
            <a:endParaRPr lang="en-US" dirty="0"/>
          </a:p>
          <a:p>
            <a:r>
              <a:rPr lang="en-US" dirty="0"/>
              <a:t>Post-conviction: Found Guilty. Judge may order a sentencing. Possibly come from incarceration. </a:t>
            </a:r>
          </a:p>
          <a:p>
            <a:endParaRPr lang="en-US" dirty="0"/>
          </a:p>
          <a:p>
            <a:r>
              <a:rPr lang="en-US" dirty="0"/>
              <a:t>Transfer: from another tribal jurisdiction, State or county jurisdiction. MOA/MOU’s possibly in place.</a:t>
            </a:r>
          </a:p>
          <a:p>
            <a:endParaRPr lang="en-US" dirty="0"/>
          </a:p>
          <a:p>
            <a:r>
              <a:rPr lang="en-US" dirty="0"/>
              <a:t>Making HTWC part of a reunification case plan for Social Services cases</a:t>
            </a:r>
          </a:p>
          <a:p>
            <a:endParaRPr lang="en-US" dirty="0"/>
          </a:p>
          <a:p>
            <a:r>
              <a:rPr lang="en-US" dirty="0"/>
              <a:t> Suitability determinations have been found to have no impact on graduation rate or post program recidivism.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46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-Goal of Tribes is to have members in “good standing”, productive members.</a:t>
            </a:r>
          </a:p>
          <a:p>
            <a:r>
              <a:rPr lang="en-US" dirty="0"/>
              <a:t>-Modern problems, traumatic historical events, addiction have interfered with our tribal members from being “productive members in good standing”</a:t>
            </a:r>
          </a:p>
          <a:p>
            <a:r>
              <a:rPr lang="en-US" dirty="0"/>
              <a:t>-Goal of HTWC:</a:t>
            </a:r>
          </a:p>
          <a:p>
            <a:r>
              <a:rPr lang="en-US" dirty="0"/>
              <a:t>	1.  Reduce the use &amp; abuse of alcohol &amp; other drugs</a:t>
            </a:r>
          </a:p>
          <a:p>
            <a:r>
              <a:rPr lang="en-US" dirty="0"/>
              <a:t>	2.  Reduce criminal activity related to the use &amp; abuse of alcohol &amp; drugs</a:t>
            </a:r>
          </a:p>
          <a:p>
            <a:r>
              <a:rPr lang="en-US" dirty="0"/>
              <a:t>	3.  Juvenile Delinquency </a:t>
            </a:r>
          </a:p>
          <a:p>
            <a:r>
              <a:rPr lang="en-US" dirty="0"/>
              <a:t>	4.  Civil Child Neglect</a:t>
            </a:r>
          </a:p>
          <a:p>
            <a:r>
              <a:rPr lang="en-US" dirty="0"/>
              <a:t>All this is done as a team approach. Between Tribal Agencies, Non-Tribal Agencies, Judicial system, Law Enforcement. “Thou Shall All Play Together”.</a:t>
            </a:r>
          </a:p>
          <a:p>
            <a:r>
              <a:rPr lang="en-US" dirty="0"/>
              <a:t>Planning from referral to aftercare should include people from all areas of the judicial system, treatment providers, tribal leaders, local stakeholders, elders &amp; others.</a:t>
            </a:r>
          </a:p>
          <a:p>
            <a:r>
              <a:rPr lang="en-US" dirty="0"/>
              <a:t>Group should be stable for a period of time &amp; Keep leadership informed.</a:t>
            </a:r>
          </a:p>
          <a:p>
            <a:r>
              <a:rPr lang="en-US" dirty="0"/>
              <a:t>Traditional individuals (i.e. healers…)</a:t>
            </a:r>
          </a:p>
          <a:p>
            <a:r>
              <a:rPr lang="en-US" dirty="0"/>
              <a:t>Record of key program design decisions &amp; intent behind the decisions should be kept, for future &amp; initialization of HTWC </a:t>
            </a:r>
          </a:p>
          <a:p>
            <a:r>
              <a:rPr lang="en-US" dirty="0"/>
              <a:t>Documents should be collectively developed</a:t>
            </a:r>
          </a:p>
          <a:p>
            <a:r>
              <a:rPr lang="en-US" dirty="0"/>
              <a:t>Documents defining team member roles, possible MOA/MOUs, job descriptions, </a:t>
            </a:r>
          </a:p>
          <a:p>
            <a:r>
              <a:rPr lang="en-US" dirty="0"/>
              <a:t>Shared decision making</a:t>
            </a:r>
          </a:p>
          <a:p>
            <a:r>
              <a:rPr lang="en-US" dirty="0"/>
              <a:t>Cross Training</a:t>
            </a:r>
          </a:p>
          <a:p>
            <a:r>
              <a:rPr lang="en-US" dirty="0"/>
              <a:t>Community should be educated </a:t>
            </a:r>
          </a:p>
          <a:p>
            <a:r>
              <a:rPr lang="en-US" dirty="0"/>
              <a:t>Alumni groups encouraged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64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-Goal of Tribes is to have members in “good standing”, productive members.</a:t>
            </a:r>
          </a:p>
          <a:p>
            <a:r>
              <a:rPr lang="en-US" dirty="0"/>
              <a:t>-Modern problems, traumatic historical events, addiction have interfered with our tribal members from being “productive members in good standing”</a:t>
            </a:r>
          </a:p>
          <a:p>
            <a:r>
              <a:rPr lang="en-US" dirty="0"/>
              <a:t>-Goal of HTWC:</a:t>
            </a:r>
          </a:p>
          <a:p>
            <a:r>
              <a:rPr lang="en-US" dirty="0"/>
              <a:t>	1.  Reduce the use &amp; abuse of alcohol &amp; other drugs</a:t>
            </a:r>
          </a:p>
          <a:p>
            <a:r>
              <a:rPr lang="en-US" dirty="0"/>
              <a:t>	2.  Reduce criminal activity related to the use &amp; abuse of alcohol &amp; drugs</a:t>
            </a:r>
          </a:p>
          <a:p>
            <a:r>
              <a:rPr lang="en-US" dirty="0"/>
              <a:t>	3.  Juvenile Delinquency </a:t>
            </a:r>
          </a:p>
          <a:p>
            <a:r>
              <a:rPr lang="en-US" dirty="0"/>
              <a:t>	4.  Civil Child Neglect</a:t>
            </a:r>
          </a:p>
          <a:p>
            <a:r>
              <a:rPr lang="en-US" dirty="0"/>
              <a:t>All this is done as a team approach. Between Tribal Agencies, Non-Tribal Agencies, Judicial system, Law Enforcement. “Thou Shall All Play Together”.</a:t>
            </a:r>
          </a:p>
          <a:p>
            <a:r>
              <a:rPr lang="en-US" dirty="0"/>
              <a:t>Planning from referral to aftercare should include people from all areas of the judicial system, treatment providers, tribal leaders, local stakeholders, elders &amp; others.</a:t>
            </a:r>
          </a:p>
          <a:p>
            <a:r>
              <a:rPr lang="en-US" dirty="0"/>
              <a:t>Group should be stable for a period of time &amp; Keep leadership informed.</a:t>
            </a:r>
          </a:p>
          <a:p>
            <a:r>
              <a:rPr lang="en-US" dirty="0"/>
              <a:t>Traditional individuals (i.e. healers…)</a:t>
            </a:r>
          </a:p>
          <a:p>
            <a:r>
              <a:rPr lang="en-US" dirty="0"/>
              <a:t>Record of key program design decisions &amp; intent behind the decisions should be kept, for future &amp; initialization of HTWC </a:t>
            </a:r>
          </a:p>
          <a:p>
            <a:r>
              <a:rPr lang="en-US" dirty="0"/>
              <a:t>Documents should be collectively developed</a:t>
            </a:r>
          </a:p>
          <a:p>
            <a:r>
              <a:rPr lang="en-US" dirty="0"/>
              <a:t>Documents defining team member roles, possible MOA/MOUs, job descriptions, </a:t>
            </a:r>
          </a:p>
          <a:p>
            <a:r>
              <a:rPr lang="en-US" dirty="0"/>
              <a:t>Shared decision making</a:t>
            </a:r>
          </a:p>
          <a:p>
            <a:r>
              <a:rPr lang="en-US" dirty="0"/>
              <a:t>Cross Training</a:t>
            </a:r>
          </a:p>
          <a:p>
            <a:r>
              <a:rPr lang="en-US" dirty="0"/>
              <a:t>Community should be educated </a:t>
            </a:r>
          </a:p>
          <a:p>
            <a:r>
              <a:rPr lang="en-US" dirty="0"/>
              <a:t>Alumni groups encouraged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857C-AAC8-4903-A90E-F2F285AB83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1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09D3-4CC5-4349-A864-628B05459374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63BE-B486-4ED7-B289-17A20DA9EBB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10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62BE-B2F8-43E6-8B3A-BB015F6E892B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63BE-B486-4ED7-B289-17A20DA9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8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B0173-77DE-49D9-96AF-B6BD9061CCDB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63BE-B486-4ED7-B289-17A20DA9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CF62-32BF-4039-AAF2-D60CD351F7B2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63BE-B486-4ED7-B289-17A20DA9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9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DBB3-2D0C-466C-AE18-30E0F741217B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63BE-B486-4ED7-B289-17A20DA9EBB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20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96E-8F98-4B9D-B437-B9B3E1535256}" type="datetime1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63BE-B486-4ED7-B289-17A20DA9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6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2468-372F-4034-9260-2C19E9A37B25}" type="datetime1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63BE-B486-4ED7-B289-17A20DA9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2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1C43-3587-4182-A36C-D03644582E30}" type="datetime1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63BE-B486-4ED7-B289-17A20DA9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288D7-245A-426F-BE9A-DBE56CBA420C}" type="datetime1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63BE-B486-4ED7-B289-17A20DA9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5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9AB133F-4F69-4ADC-B05A-3EC3526940FA}" type="datetime1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8163BE-B486-4ED7-B289-17A20DA9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5C34-4579-4BB8-839C-9B342ACD68D1}" type="datetime1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63BE-B486-4ED7-B289-17A20DA9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2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209A002-9A6D-43F0-B7D3-BFD0577BAD85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8163BE-B486-4ED7-B289-17A20DA9EBB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26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7193" y="455846"/>
            <a:ext cx="8750643" cy="1063869"/>
          </a:xfrm>
          <a:solidFill>
            <a:schemeClr val="accent1">
              <a:lumMod val="75000"/>
              <a:alpha val="82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  <a:cs typeface="Estrangelo Edessa" panose="03080600000000000000" pitchFamily="66" charset="0"/>
              </a:rPr>
              <a:t> Tribal Key Components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0334" y="1557892"/>
            <a:ext cx="10274643" cy="4886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alifornian FB" panose="0207040306080B030204" pitchFamily="18" charset="0"/>
              </a:rPr>
              <a:t>       </a:t>
            </a:r>
          </a:p>
          <a:p>
            <a:pPr marL="0" indent="0" algn="ctr">
              <a:buNone/>
            </a:pPr>
            <a:endParaRPr lang="en-US" sz="3200" dirty="0">
              <a:latin typeface="Californian FB" panose="0207040306080B030204" pitchFamily="18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Californian FB" panose="0207040306080B030204" pitchFamily="18" charset="0"/>
              </a:rPr>
              <a:t>	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  <a:latin typeface="Californian FB" panose="0207040306080B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94" y="1954691"/>
            <a:ext cx="3540269" cy="381888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74362" y="5965070"/>
            <a:ext cx="4620124" cy="608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  <a:latin typeface="Californian FB" panose="0207040306080B030204" pitchFamily="18" charset="0"/>
              </a:rPr>
              <a:t>www.WellnessCourts.org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791559" y="1954691"/>
            <a:ext cx="6089801" cy="40103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C00000"/>
                </a:solidFill>
                <a:latin typeface="Californian FB" panose="0207040306080B030204" pitchFamily="18" charset="0"/>
              </a:rPr>
              <a:t>Tribal Key Components recognize</a:t>
            </a:r>
            <a:r>
              <a:rPr lang="en-US" sz="4000" dirty="0">
                <a:latin typeface="Californian FB" panose="0207040306080B030204" pitchFamily="18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>
                <a:latin typeface="Californian FB" panose="0207040306080B030204" pitchFamily="18" charset="0"/>
              </a:rPr>
              <a:t>Community involvement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>
                <a:latin typeface="Californian FB" panose="0207040306080B030204" pitchFamily="18" charset="0"/>
              </a:rPr>
              <a:t>Family relationships and involvement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>
                <a:latin typeface="Californian FB" panose="0207040306080B030204" pitchFamily="18" charset="0"/>
              </a:rPr>
              <a:t>Culture and Tradition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>
                <a:latin typeface="Californian FB" panose="0207040306080B030204" pitchFamily="18" charset="0"/>
              </a:rPr>
              <a:t>Exercise of Tribal Sovereignty</a:t>
            </a:r>
          </a:p>
        </p:txBody>
      </p:sp>
    </p:spTree>
    <p:extLst>
      <p:ext uri="{BB962C8B-B14F-4D97-AF65-F5344CB8AC3E}">
        <p14:creationId xmlns:p14="http://schemas.microsoft.com/office/powerpoint/2010/main" val="805760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157" y="1290160"/>
            <a:ext cx="10796998" cy="4886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alifornian FB" panose="0207040306080B030204" pitchFamily="18" charset="0"/>
              </a:rPr>
              <a:t>       </a:t>
            </a:r>
          </a:p>
          <a:p>
            <a:pPr marL="0" indent="0" algn="ctr">
              <a:buNone/>
            </a:pPr>
            <a:r>
              <a:rPr lang="en-US" sz="3200" dirty="0">
                <a:latin typeface="Californian FB" panose="0207040306080B030204" pitchFamily="18" charset="0"/>
              </a:rPr>
              <a:t>	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  <a:latin typeface="Californian FB" panose="0207040306080B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022" y="1692970"/>
            <a:ext cx="9272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Wellness Court provides access to holistic, structured, and phased alcohol and drug abuse treatment and rehabilitation services that incorporate culture and tradition.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8694254"/>
              </p:ext>
            </p:extLst>
          </p:nvPr>
        </p:nvGraphicFramePr>
        <p:xfrm>
          <a:off x="1510190" y="3838578"/>
          <a:ext cx="6433676" cy="311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487193" y="455846"/>
            <a:ext cx="8750643" cy="1063869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</a:rPr>
              <a:t>Key #4: Treatment and Rehabilitation</a:t>
            </a:r>
            <a:endParaRPr lang="en-US" sz="4800" b="1" dirty="0">
              <a:solidFill>
                <a:schemeClr val="bg1"/>
              </a:solidFill>
              <a:latin typeface="Californian FB" panose="0207040306080B0302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6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193" y="2302400"/>
            <a:ext cx="9136867" cy="387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  </a:t>
            </a:r>
          </a:p>
          <a:p>
            <a:pPr marL="0" indent="0" algn="ctr">
              <a:buNone/>
            </a:pPr>
            <a:r>
              <a:rPr lang="en-US" sz="3200" dirty="0">
                <a:latin typeface="Corbel" panose="020B0503020204020204" pitchFamily="34" charset="0"/>
              </a:rPr>
              <a:t>	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4560" y="2002989"/>
            <a:ext cx="830213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fornian FB" panose="0207040306080B030204" pitchFamily="18" charset="0"/>
              </a:rPr>
              <a:t>Phases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Structure Phases so as not to overwhelm the participant in the early stages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Over programming can have negative effects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Pro-social activities are important</a:t>
            </a:r>
          </a:p>
          <a:p>
            <a:pPr>
              <a:buClr>
                <a:schemeClr val="accent2"/>
              </a:buClr>
            </a:pPr>
            <a:r>
              <a:rPr lang="en-US" sz="2800" b="1" dirty="0">
                <a:latin typeface="Californian FB" panose="0207040306080B030204" pitchFamily="18" charset="0"/>
              </a:rPr>
              <a:t>Treatment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Manualized treatment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 Treatment Plan Developed</a:t>
            </a:r>
          </a:p>
          <a:p>
            <a:pPr>
              <a:buClr>
                <a:schemeClr val="accent2"/>
              </a:buClr>
            </a:pPr>
            <a:endParaRPr lang="en-US" dirty="0">
              <a:latin typeface="Californian FB" panose="0207040306080B030204" pitchFamily="18" charset="0"/>
            </a:endParaRPr>
          </a:p>
          <a:p>
            <a:pPr>
              <a:buClr>
                <a:schemeClr val="accent2"/>
              </a:buClr>
            </a:pPr>
            <a:r>
              <a:rPr lang="en-US" sz="2800" dirty="0">
                <a:latin typeface="Californian FB" panose="0207040306080B030204" pitchFamily="18" charset="0"/>
              </a:rPr>
              <a:t>Authentic and intentional use of culture and tradition in programming and treatment services</a:t>
            </a:r>
          </a:p>
          <a:p>
            <a:pPr>
              <a:buClr>
                <a:schemeClr val="accent2"/>
              </a:buClr>
            </a:pPr>
            <a:endParaRPr lang="en-US" sz="2800" dirty="0">
              <a:latin typeface="Californian FB" panose="0207040306080B030204" pitchFamily="18" charset="0"/>
            </a:endParaRPr>
          </a:p>
          <a:p>
            <a:pPr>
              <a:buClr>
                <a:schemeClr val="accent2"/>
              </a:buClr>
            </a:pPr>
            <a:endParaRPr lang="en-US" sz="2800" dirty="0">
              <a:latin typeface="Californian FB" panose="0207040306080B030204" pitchFamily="18" charset="0"/>
            </a:endParaRP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7193" y="455846"/>
            <a:ext cx="9136867" cy="1369779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</a:rPr>
              <a:t>Tips for Key Component #4 </a:t>
            </a:r>
            <a:endParaRPr lang="en-US" sz="4800" b="1" dirty="0">
              <a:solidFill>
                <a:schemeClr val="bg1"/>
              </a:solidFill>
              <a:latin typeface="Californian FB" panose="0207040306080B0302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1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157" y="1290160"/>
            <a:ext cx="10796998" cy="4886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alifornian FB" panose="0207040306080B030204" pitchFamily="18" charset="0"/>
              </a:rPr>
              <a:t>       </a:t>
            </a:r>
          </a:p>
          <a:p>
            <a:pPr marL="0" indent="0" algn="ctr">
              <a:buNone/>
            </a:pPr>
            <a:r>
              <a:rPr lang="en-US" sz="3200" dirty="0">
                <a:latin typeface="Californian FB" panose="0207040306080B030204" pitchFamily="18" charset="0"/>
              </a:rPr>
              <a:t>	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  <a:latin typeface="Californian FB" panose="0207040306080B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149" y="1613526"/>
            <a:ext cx="9250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Participants are monitored through </a:t>
            </a:r>
            <a:r>
              <a:rPr lang="en-US" sz="3600" u="sng" dirty="0">
                <a:solidFill>
                  <a:srgbClr val="7030A0"/>
                </a:solidFill>
                <a:latin typeface="Californian FB" panose="0207040306080B030204" pitchFamily="18" charset="0"/>
              </a:rPr>
              <a:t>intensive supervision</a:t>
            </a:r>
            <a:r>
              <a:rPr lang="en-US" sz="3600" dirty="0">
                <a:latin typeface="Californian FB" panose="0207040306080B030204" pitchFamily="18" charset="0"/>
              </a:rPr>
              <a:t> that includes frequent and random </a:t>
            </a:r>
            <a:r>
              <a:rPr lang="en-US" sz="3600" u="sng" dirty="0">
                <a:solidFill>
                  <a:srgbClr val="7030A0"/>
                </a:solidFill>
                <a:latin typeface="Californian FB" panose="0207040306080B030204" pitchFamily="18" charset="0"/>
              </a:rPr>
              <a:t>drug</a:t>
            </a:r>
            <a:r>
              <a:rPr lang="en-US" sz="3600" u="sng" dirty="0">
                <a:latin typeface="Californian FB" panose="0207040306080B030204" pitchFamily="18" charset="0"/>
              </a:rPr>
              <a:t> </a:t>
            </a:r>
            <a:r>
              <a:rPr lang="en-US" sz="3600" u="sng" dirty="0">
                <a:solidFill>
                  <a:srgbClr val="7030A0"/>
                </a:solidFill>
                <a:latin typeface="Californian FB" panose="0207040306080B030204" pitchFamily="18" charset="0"/>
              </a:rPr>
              <a:t>testing</a:t>
            </a:r>
            <a:r>
              <a:rPr lang="en-US" sz="3600" dirty="0">
                <a:latin typeface="Californian FB" panose="0207040306080B030204" pitchFamily="18" charset="0"/>
              </a:rPr>
              <a:t>, while participants and their families benefit from effective team-based </a:t>
            </a:r>
            <a:r>
              <a:rPr lang="en-US" sz="3600" u="sng" dirty="0">
                <a:solidFill>
                  <a:srgbClr val="7030A0"/>
                </a:solidFill>
                <a:latin typeface="Californian FB" panose="0207040306080B030204" pitchFamily="18" charset="0"/>
              </a:rPr>
              <a:t>case management</a:t>
            </a:r>
            <a:r>
              <a:rPr lang="en-US" sz="3600" dirty="0">
                <a:latin typeface="Californian FB" panose="0207040306080B030204" pitchFamily="18" charset="0"/>
              </a:rPr>
              <a:t>.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41846678"/>
              </p:ext>
            </p:extLst>
          </p:nvPr>
        </p:nvGraphicFramePr>
        <p:xfrm>
          <a:off x="2662777" y="3733561"/>
          <a:ext cx="6433676" cy="311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487193" y="455846"/>
            <a:ext cx="8750643" cy="1063869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</a:rPr>
              <a:t>Key #5: Intensive Supervision</a:t>
            </a:r>
            <a:endParaRPr lang="en-US" sz="4800" b="1" dirty="0">
              <a:solidFill>
                <a:schemeClr val="bg1"/>
              </a:solidFill>
              <a:latin typeface="Californian FB" panose="0207040306080B0302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01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193" y="2302400"/>
            <a:ext cx="9136867" cy="387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  </a:t>
            </a:r>
          </a:p>
          <a:p>
            <a:pPr marL="0" indent="0" algn="ctr">
              <a:buNone/>
            </a:pPr>
            <a:r>
              <a:rPr lang="en-US" sz="3200" dirty="0">
                <a:latin typeface="Corbel" panose="020B0503020204020204" pitchFamily="34" charset="0"/>
              </a:rPr>
              <a:t>	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7193" y="455846"/>
            <a:ext cx="9136867" cy="1369779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</a:rPr>
              <a:t>Tips for Key Component #5 </a:t>
            </a:r>
            <a:endParaRPr lang="en-US" sz="4800" b="1" dirty="0">
              <a:solidFill>
                <a:schemeClr val="bg1"/>
              </a:solidFill>
              <a:latin typeface="Californian FB" panose="0207040306080B030204" pitchFamily="18" charset="0"/>
              <a:cs typeface="Estrangelo Edessa" panose="0308060000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980" y="1980428"/>
            <a:ext cx="111553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800" b="1" dirty="0">
                <a:latin typeface="Californian FB" panose="0207040306080B030204" pitchFamily="18" charset="0"/>
              </a:rPr>
              <a:t>Supervision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Probation officers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Law Enforcement</a:t>
            </a:r>
          </a:p>
          <a:p>
            <a:pPr>
              <a:buClr>
                <a:schemeClr val="accent2"/>
              </a:buClr>
            </a:pPr>
            <a:r>
              <a:rPr lang="en-US" sz="2800" b="1" dirty="0">
                <a:latin typeface="Californian FB" panose="0207040306080B030204" pitchFamily="18" charset="0"/>
              </a:rPr>
              <a:t>Case Plans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Individualized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Trauma-informed care is essential</a:t>
            </a:r>
          </a:p>
          <a:p>
            <a:pPr>
              <a:buClr>
                <a:schemeClr val="accent2"/>
              </a:buClr>
            </a:pPr>
            <a:r>
              <a:rPr lang="en-US" sz="2800" b="1" dirty="0">
                <a:latin typeface="Californian FB" panose="0207040306080B030204" pitchFamily="18" charset="0"/>
              </a:rPr>
              <a:t>Drug Testing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Californian FB" panose="0207040306080B030204" pitchFamily="18" charset="0"/>
              </a:rPr>
              <a:t>Random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Californian FB" panose="0207040306080B030204" pitchFamily="18" charset="0"/>
              </a:rPr>
              <a:t>Observed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Californian FB" panose="0207040306080B030204" pitchFamily="18" charset="0"/>
              </a:rPr>
              <a:t>Frequent  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endParaRPr lang="en-US" sz="28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6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157" y="1290160"/>
            <a:ext cx="10796998" cy="4886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alifornian FB" panose="0207040306080B030204" pitchFamily="18" charset="0"/>
              </a:rPr>
              <a:t>       </a:t>
            </a:r>
          </a:p>
          <a:p>
            <a:pPr marL="0" indent="0" algn="ctr">
              <a:buNone/>
            </a:pPr>
            <a:r>
              <a:rPr lang="en-US" sz="3200" dirty="0">
                <a:latin typeface="Californian FB" panose="0207040306080B030204" pitchFamily="18" charset="0"/>
              </a:rPr>
              <a:t>	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  <a:latin typeface="Californian FB" panose="0207040306080B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193" y="1795728"/>
            <a:ext cx="92729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Progressive incentives and sanctions are used to encourage participant compliance with Wellness Court requirements. Therapeutic adjustments are made to meet the clinical needs of participants.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078186235"/>
              </p:ext>
            </p:extLst>
          </p:nvPr>
        </p:nvGraphicFramePr>
        <p:xfrm>
          <a:off x="3277562" y="4134807"/>
          <a:ext cx="44958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87193" y="455846"/>
            <a:ext cx="8750643" cy="1063869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</a:rPr>
              <a:t>Key #6: Responding to Participant Behavior</a:t>
            </a:r>
            <a:endParaRPr lang="en-US" sz="4800" b="1" dirty="0">
              <a:solidFill>
                <a:schemeClr val="bg1"/>
              </a:solidFill>
              <a:latin typeface="Californian FB" panose="0207040306080B0302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62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193" y="2302400"/>
            <a:ext cx="9136867" cy="387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  </a:t>
            </a:r>
          </a:p>
          <a:p>
            <a:pPr marL="0" indent="0" algn="ctr">
              <a:buNone/>
            </a:pPr>
            <a:r>
              <a:rPr lang="en-US" sz="3200" dirty="0">
                <a:latin typeface="Corbel" panose="020B0503020204020204" pitchFamily="34" charset="0"/>
              </a:rPr>
              <a:t>	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193" y="1825625"/>
            <a:ext cx="1069166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Incentives and sanctions must be goal-oriented and individualized.</a:t>
            </a:r>
          </a:p>
          <a:p>
            <a:pPr marL="1028700" lvl="1" indent="-571500">
              <a:buClr>
                <a:schemeClr val="accent2"/>
              </a:buClr>
              <a:buFontTx/>
              <a:buChar char="►"/>
            </a:pPr>
            <a:r>
              <a:rPr lang="en-US" sz="2400" dirty="0">
                <a:latin typeface="Californian FB" panose="0207040306080B030204" pitchFamily="18" charset="0"/>
              </a:rPr>
              <a:t>Procedures should be consistent, immediate, and fair.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Be creative and go beyond lists of possible incentives detailed in policy and procedure manual</a:t>
            </a:r>
          </a:p>
          <a:p>
            <a:pPr marL="1028700" lvl="1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Determine the </a:t>
            </a:r>
            <a:r>
              <a:rPr lang="en-US" sz="2800" b="1" dirty="0">
                <a:latin typeface="Californian FB" panose="0207040306080B030204" pitchFamily="18" charset="0"/>
              </a:rPr>
              <a:t>Most Valued Privilege </a:t>
            </a:r>
            <a:r>
              <a:rPr lang="en-US" sz="2800" dirty="0">
                <a:latin typeface="Californian FB" panose="0207040306080B030204" pitchFamily="18" charset="0"/>
              </a:rPr>
              <a:t>for each participant and incorporate into individualized incentives/sanction protocol</a:t>
            </a:r>
          </a:p>
          <a:p>
            <a:pPr marL="1028700" lvl="1" indent="-571500">
              <a:buClr>
                <a:schemeClr val="accent2"/>
              </a:buClr>
              <a:buFontTx/>
              <a:buChar char="►"/>
            </a:pPr>
            <a:r>
              <a:rPr lang="en-US" sz="2400" dirty="0">
                <a:latin typeface="Californian FB" panose="0207040306080B030204" pitchFamily="18" charset="0"/>
              </a:rPr>
              <a:t>Sanctions with little impact are not likely to change behavior (community service, essays, </a:t>
            </a:r>
            <a:r>
              <a:rPr lang="en-US" sz="2400" dirty="0" err="1">
                <a:latin typeface="Californian FB" panose="0207040306080B030204" pitchFamily="18" charset="0"/>
              </a:rPr>
              <a:t>etc</a:t>
            </a:r>
            <a:r>
              <a:rPr lang="en-US" sz="2400" dirty="0">
                <a:latin typeface="Californian FB" panose="0207040306080B030204" pitchFamily="18" charset="0"/>
              </a:rPr>
              <a:t>)</a:t>
            </a:r>
            <a:endParaRPr lang="en-US" sz="2800" dirty="0">
              <a:latin typeface="Californian FB" panose="0207040306080B030204" pitchFamily="18" charset="0"/>
            </a:endParaRPr>
          </a:p>
          <a:p>
            <a:pPr marL="1028700" lvl="1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Detention is LAST RESORT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Strive to meet a 4-to-1 ratio: 4 incentives to every 1 sanction</a:t>
            </a:r>
          </a:p>
          <a:p>
            <a:pPr marL="1028700" lvl="1" indent="-571500">
              <a:buClr>
                <a:schemeClr val="accent2"/>
              </a:buClr>
              <a:buFontTx/>
              <a:buChar char="►"/>
            </a:pP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7193" y="455846"/>
            <a:ext cx="9136867" cy="1369779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</a:rPr>
              <a:t>Tips for Key Component #6 </a:t>
            </a:r>
            <a:endParaRPr lang="en-US" sz="4800" b="1" dirty="0">
              <a:solidFill>
                <a:schemeClr val="bg1"/>
              </a:solidFill>
              <a:latin typeface="Californian FB" panose="0207040306080B0302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14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824F3-475F-4183-B9E8-A5170F42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342819"/>
            <a:ext cx="9607661" cy="1056319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Therapeutic Adjustments – Should come from the treatment provider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8F348-E545-4E41-97C2-E8A9D1F3E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Give (Enhancements)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0C9DCC-1325-4E6D-A2C6-1110917B81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New assessment</a:t>
            </a:r>
          </a:p>
          <a:p>
            <a:r>
              <a:rPr lang="en-US" dirty="0"/>
              <a:t>Trauma Group</a:t>
            </a:r>
          </a:p>
          <a:p>
            <a:r>
              <a:rPr lang="en-US" dirty="0"/>
              <a:t>More Treatment Groups</a:t>
            </a:r>
          </a:p>
          <a:p>
            <a:r>
              <a:rPr lang="en-US" dirty="0"/>
              <a:t>Move from Intensive Outpatient to Residential Treatment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EC33E7-75A5-4910-AEEC-6317BE85A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Take (Reductions)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0B470B-0131-4350-8E40-771DCBE7CA0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Move from Intensive Outpatient to outpatient</a:t>
            </a:r>
          </a:p>
          <a:p>
            <a:r>
              <a:rPr lang="en-US" dirty="0"/>
              <a:t>Fewer Treatment Groups</a:t>
            </a:r>
          </a:p>
          <a:p>
            <a:r>
              <a:rPr lang="en-US" dirty="0"/>
              <a:t>Replacing treatment groups with pro-social activities </a:t>
            </a:r>
          </a:p>
        </p:txBody>
      </p:sp>
    </p:spTree>
    <p:extLst>
      <p:ext uri="{BB962C8B-B14F-4D97-AF65-F5344CB8AC3E}">
        <p14:creationId xmlns:p14="http://schemas.microsoft.com/office/powerpoint/2010/main" val="3613986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157" y="1290160"/>
            <a:ext cx="10796998" cy="4886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  </a:t>
            </a:r>
          </a:p>
          <a:p>
            <a:pPr marL="0" indent="0" algn="ctr">
              <a:buNone/>
            </a:pPr>
            <a:r>
              <a:rPr lang="en-US" sz="3200" dirty="0">
                <a:latin typeface="Corbel" panose="020B0503020204020204" pitchFamily="34" charset="0"/>
              </a:rPr>
              <a:t>	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022" y="2246968"/>
            <a:ext cx="9272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The Wellness Court Judge should have ongoing involvement with the team and with each participant.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7193" y="455846"/>
            <a:ext cx="8750643" cy="1063869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  <a:cs typeface="Estrangelo Edessa" panose="03080600000000000000" pitchFamily="66" charset="0"/>
              </a:rPr>
              <a:t>Key #7: Judicial Interaction</a:t>
            </a:r>
          </a:p>
        </p:txBody>
      </p:sp>
    </p:spTree>
    <p:extLst>
      <p:ext uri="{BB962C8B-B14F-4D97-AF65-F5344CB8AC3E}">
        <p14:creationId xmlns:p14="http://schemas.microsoft.com/office/powerpoint/2010/main" val="1152829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193" y="2302400"/>
            <a:ext cx="9136867" cy="387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  </a:t>
            </a:r>
          </a:p>
          <a:p>
            <a:pPr marL="0" indent="0" algn="ctr">
              <a:buNone/>
            </a:pPr>
            <a:r>
              <a:rPr lang="en-US" sz="3200" dirty="0">
                <a:latin typeface="Corbel" panose="020B0503020204020204" pitchFamily="34" charset="0"/>
              </a:rPr>
              <a:t>	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291" y="2015868"/>
            <a:ext cx="84695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800" dirty="0">
                <a:latin typeface="Californian FB" panose="0207040306080B030204" pitchFamily="18" charset="0"/>
              </a:rPr>
              <a:t>Ongoing judicial supervision communicates to participants, often for the first time, that someone in authority cares about them and is closely watching what they do.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Judicial training 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Judicial interaction with participants should encourage good behavior while discouraging and penalizing inappropriate behavior.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endParaRPr lang="en-US" sz="2800" dirty="0">
              <a:latin typeface="Californian FB" panose="0207040306080B030204" pitchFamily="18" charset="0"/>
            </a:endParaRP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7193" y="455846"/>
            <a:ext cx="9136867" cy="1369779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</a:rPr>
              <a:t>Tips for Key Component #7 </a:t>
            </a:r>
            <a:endParaRPr lang="en-US" sz="4800" b="1" dirty="0">
              <a:solidFill>
                <a:schemeClr val="bg1"/>
              </a:solidFill>
              <a:latin typeface="Californian FB" panose="0207040306080B0302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0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157" y="1290160"/>
            <a:ext cx="10796998" cy="4886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  </a:t>
            </a:r>
          </a:p>
          <a:p>
            <a:pPr marL="0" indent="0" algn="ctr">
              <a:buNone/>
            </a:pPr>
            <a:r>
              <a:rPr lang="en-US" sz="3200" dirty="0">
                <a:latin typeface="Corbel" panose="020B0503020204020204" pitchFamily="34" charset="0"/>
              </a:rPr>
              <a:t>	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193" y="2213694"/>
            <a:ext cx="9978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Process measurement, performance measurement, and evaluation are tools used to monitor and evaluate the achievement of program goals, identify needed improvements, determined participant progress, and provide information to outside agencies.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7193" y="455846"/>
            <a:ext cx="8750643" cy="1063869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</a:rPr>
              <a:t>Key #8: Monitoring and Evaluation</a:t>
            </a:r>
            <a:endParaRPr lang="en-US" sz="4800" b="1" dirty="0">
              <a:solidFill>
                <a:schemeClr val="bg1"/>
              </a:solidFill>
              <a:latin typeface="Californian FB" panose="0207040306080B0302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7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  <a:latin typeface="Californian FB" panose="0207040306080B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80927" y="922351"/>
            <a:ext cx="5541046" cy="5367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4827" y="2187903"/>
            <a:ext cx="50310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fornian FB" panose="0207040306080B030204" pitchFamily="18" charset="0"/>
              </a:rPr>
              <a:t>Healing to Wellness Court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fornian FB" panose="0207040306080B030204" pitchFamily="18" charset="0"/>
              </a:rPr>
              <a:t>10 Key Components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3546" y="290485"/>
            <a:ext cx="4416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alifornian FB" panose="0207040306080B030204" pitchFamily="18" charset="0"/>
              </a:rPr>
              <a:t>Team, Community, &amp; Nation Building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48273" y="3051666"/>
            <a:ext cx="1889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sz="3200" dirty="0">
                <a:latin typeface="Californian FB" panose="0207040306080B030204" pitchFamily="18" charset="0"/>
              </a:rPr>
              <a:t>Entry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21973" y="1825616"/>
            <a:ext cx="2415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sz="3200" dirty="0">
                <a:latin typeface="Californian FB" panose="0207040306080B030204" pitchFamily="18" charset="0"/>
              </a:rPr>
              <a:t>Eligibility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31203" y="3925278"/>
            <a:ext cx="333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sz="2800" dirty="0">
                <a:latin typeface="Californian FB" panose="0207040306080B030204" pitchFamily="18" charset="0"/>
              </a:rPr>
              <a:t>Healing and Treatment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95612" y="5460418"/>
            <a:ext cx="366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Californian FB" panose="0207040306080B030204" pitchFamily="18" charset="0"/>
              </a:rPr>
              <a:t> </a:t>
            </a:r>
            <a:r>
              <a:rPr lang="en-US" sz="2800" dirty="0">
                <a:latin typeface="Californian FB" panose="0207040306080B030204" pitchFamily="18" charset="0"/>
              </a:rPr>
              <a:t>Support &amp; Supervision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30080" y="5427817"/>
            <a:ext cx="3824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Californian FB" panose="0207040306080B030204" pitchFamily="18" charset="0"/>
              </a:rPr>
              <a:t> </a:t>
            </a:r>
            <a:r>
              <a:rPr lang="en-US" sz="2800" dirty="0">
                <a:latin typeface="Californian FB" panose="0207040306080B030204" pitchFamily="18" charset="0"/>
              </a:rPr>
              <a:t>Discipline &amp; Encouragement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7409" y="4351709"/>
            <a:ext cx="3242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Californian FB" panose="0207040306080B030204" pitchFamily="18" charset="0"/>
              </a:rPr>
              <a:t> </a:t>
            </a:r>
            <a:r>
              <a:rPr lang="en-US" sz="2800" dirty="0">
                <a:latin typeface="Californian FB" panose="0207040306080B030204" pitchFamily="18" charset="0"/>
              </a:rPr>
              <a:t>Respectful Communication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6281" y="1552095"/>
            <a:ext cx="26508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sz="3200" b="1" dirty="0">
                <a:latin typeface="Californian FB" panose="0207040306080B030204" pitchFamily="18" charset="0"/>
              </a:rPr>
              <a:t> </a:t>
            </a:r>
            <a:r>
              <a:rPr lang="en-US" sz="2800" dirty="0">
                <a:latin typeface="Californian FB" panose="0207040306080B030204" pitchFamily="18" charset="0"/>
              </a:rPr>
              <a:t>Enduring Knowledge &amp; Experience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54760" y="37310"/>
            <a:ext cx="39752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Californian FB" panose="0207040306080B030204" pitchFamily="18" charset="0"/>
              </a:rPr>
              <a:t> </a:t>
            </a:r>
            <a:r>
              <a:rPr lang="en-US" sz="2800" dirty="0">
                <a:latin typeface="Californian FB" panose="0207040306080B030204" pitchFamily="18" charset="0"/>
              </a:rPr>
              <a:t>Sustained Team, Community, &amp; Nation Building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5158" y="3200380"/>
            <a:ext cx="281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sz="3200" b="1" dirty="0">
                <a:latin typeface="Californian FB" panose="0207040306080B030204" pitchFamily="18" charset="0"/>
              </a:rPr>
              <a:t> </a:t>
            </a:r>
            <a:r>
              <a:rPr lang="en-US" sz="2800" dirty="0">
                <a:latin typeface="Californian FB" panose="0207040306080B030204" pitchFamily="18" charset="0"/>
              </a:rPr>
              <a:t>Keeping and Telling Stories</a:t>
            </a:r>
          </a:p>
        </p:txBody>
      </p:sp>
    </p:spTree>
    <p:extLst>
      <p:ext uri="{BB962C8B-B14F-4D97-AF65-F5344CB8AC3E}">
        <p14:creationId xmlns:p14="http://schemas.microsoft.com/office/powerpoint/2010/main" val="436865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193" y="2302400"/>
            <a:ext cx="9136867" cy="387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  </a:t>
            </a:r>
          </a:p>
          <a:p>
            <a:pPr marL="0" indent="0" algn="ctr">
              <a:buNone/>
            </a:pPr>
            <a:r>
              <a:rPr lang="en-US" sz="3200" dirty="0">
                <a:latin typeface="Corbel" panose="020B0503020204020204" pitchFamily="34" charset="0"/>
              </a:rPr>
              <a:t>	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7193" y="455846"/>
            <a:ext cx="9136867" cy="1369779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</a:rPr>
              <a:t>Tips for Key Component #8 </a:t>
            </a:r>
            <a:endParaRPr lang="en-US" sz="4800" b="1" dirty="0">
              <a:solidFill>
                <a:schemeClr val="bg1"/>
              </a:solidFill>
              <a:latin typeface="Californian FB" panose="0207040306080B030204" pitchFamily="18" charset="0"/>
              <a:cs typeface="Estrangelo Edessa" panose="0308060000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366" y="1954410"/>
            <a:ext cx="102000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Start with defining what success means to the program and to the participant.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Collect and store information electronically for ease of data analysis and report development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Review data collected on a regular basis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Disseminate summary of data collected to key stakeholders. This helps to let others know the impact the HTWC is making in the community.</a:t>
            </a:r>
          </a:p>
        </p:txBody>
      </p:sp>
    </p:spTree>
    <p:extLst>
      <p:ext uri="{BB962C8B-B14F-4D97-AF65-F5344CB8AC3E}">
        <p14:creationId xmlns:p14="http://schemas.microsoft.com/office/powerpoint/2010/main" val="3493396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157" y="1308089"/>
            <a:ext cx="10796998" cy="5431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alifornian FB" panose="0207040306080B030204" pitchFamily="18" charset="0"/>
              </a:rPr>
              <a:t>       </a:t>
            </a:r>
          </a:p>
          <a:p>
            <a:pPr marL="0" indent="0" algn="ctr">
              <a:buNone/>
            </a:pPr>
            <a:r>
              <a:rPr lang="en-US" sz="3200" dirty="0">
                <a:latin typeface="Californian FB" panose="0207040306080B030204" pitchFamily="18" charset="0"/>
              </a:rPr>
              <a:t>	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  <a:latin typeface="Californian FB" panose="0207040306080B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401" y="1845310"/>
            <a:ext cx="47501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Continuing interdisciplinary and community education promote effective planning, implementation, and operation.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944300" y="1663687"/>
            <a:ext cx="7188520" cy="519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chemeClr val="accent5"/>
              </a:buClr>
              <a:buNone/>
            </a:pPr>
            <a:r>
              <a:rPr lang="en-US" sz="3600" b="1" dirty="0">
                <a:solidFill>
                  <a:srgbClr val="C00000"/>
                </a:solidFill>
                <a:latin typeface="Californian FB" panose="0207040306080B030204" pitchFamily="18" charset="0"/>
                <a:cs typeface="Calibri" pitchFamily="34" charset="0"/>
              </a:rPr>
              <a:t>Attend annual trainings on:</a:t>
            </a:r>
          </a:p>
          <a:p>
            <a:pPr lvl="2">
              <a:buClr>
                <a:schemeClr val="accent5"/>
              </a:buClr>
            </a:pPr>
            <a:r>
              <a:rPr lang="en-US" sz="3200" dirty="0">
                <a:latin typeface="Californian FB" panose="0207040306080B030204" pitchFamily="18" charset="0"/>
                <a:cs typeface="Calibri" pitchFamily="34" charset="0"/>
              </a:rPr>
              <a:t>Substance abuse and mental health treatment</a:t>
            </a:r>
          </a:p>
          <a:p>
            <a:pPr lvl="2">
              <a:buClr>
                <a:schemeClr val="accent5"/>
              </a:buClr>
            </a:pPr>
            <a:r>
              <a:rPr lang="en-US" sz="3200" dirty="0">
                <a:latin typeface="Californian FB" panose="0207040306080B030204" pitchFamily="18" charset="0"/>
                <a:cs typeface="Calibri" pitchFamily="34" charset="0"/>
              </a:rPr>
              <a:t>Complementary treatment and social services</a:t>
            </a:r>
          </a:p>
          <a:p>
            <a:pPr lvl="2">
              <a:buClr>
                <a:schemeClr val="accent5"/>
              </a:buClr>
            </a:pPr>
            <a:r>
              <a:rPr lang="en-US" sz="3200" dirty="0">
                <a:latin typeface="Californian FB" panose="0207040306080B030204" pitchFamily="18" charset="0"/>
                <a:cs typeface="Calibri" pitchFamily="34" charset="0"/>
              </a:rPr>
              <a:t>Behavior modification</a:t>
            </a:r>
          </a:p>
          <a:p>
            <a:pPr lvl="2">
              <a:buClr>
                <a:schemeClr val="accent5"/>
              </a:buClr>
            </a:pPr>
            <a:r>
              <a:rPr lang="en-US" sz="3200" dirty="0">
                <a:latin typeface="Californian FB" panose="0207040306080B030204" pitchFamily="18" charset="0"/>
                <a:cs typeface="Calibri" pitchFamily="34" charset="0"/>
              </a:rPr>
              <a:t>Drug and alcohol testing</a:t>
            </a:r>
          </a:p>
          <a:p>
            <a:pPr lvl="2">
              <a:buClr>
                <a:schemeClr val="accent5"/>
              </a:buClr>
            </a:pPr>
            <a:r>
              <a:rPr lang="en-US" sz="3200" dirty="0">
                <a:latin typeface="Californian FB" panose="0207040306080B030204" pitchFamily="18" charset="0"/>
                <a:cs typeface="Calibri" pitchFamily="34" charset="0"/>
              </a:rPr>
              <a:t>Team decision making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7193" y="455846"/>
            <a:ext cx="8750643" cy="1063869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</a:rPr>
              <a:t>Key #9: Continuing Interdisciplinary and Community Education</a:t>
            </a:r>
            <a:endParaRPr lang="en-US" sz="4800" b="1" dirty="0">
              <a:solidFill>
                <a:schemeClr val="bg1"/>
              </a:solidFill>
              <a:latin typeface="Californian FB" panose="0207040306080B0302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98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193" y="2302400"/>
            <a:ext cx="9136867" cy="387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  </a:t>
            </a:r>
          </a:p>
          <a:p>
            <a:pPr marL="0" indent="0" algn="ctr">
              <a:buNone/>
            </a:pPr>
            <a:r>
              <a:rPr lang="en-US" sz="3200" dirty="0">
                <a:latin typeface="Corbel" panose="020B0503020204020204" pitchFamily="34" charset="0"/>
              </a:rPr>
              <a:t>	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7193" y="455846"/>
            <a:ext cx="9136867" cy="1369779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</a:rPr>
              <a:t>Tips for Key Component #9 </a:t>
            </a:r>
            <a:endParaRPr lang="en-US" sz="4800" b="1" dirty="0">
              <a:solidFill>
                <a:schemeClr val="bg1"/>
              </a:solidFill>
              <a:latin typeface="Californian FB" panose="0207040306080B030204" pitchFamily="18" charset="0"/>
              <a:cs typeface="Estrangelo Edessa" panose="0308060000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803" y="2302400"/>
            <a:ext cx="95561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800" b="1" dirty="0">
                <a:latin typeface="Californian FB" panose="0207040306080B030204" pitchFamily="18" charset="0"/>
              </a:rPr>
              <a:t>Training for HTWC Practitioners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Wellness Court Enhancement Training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NADCP National Conference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National Council of Juvenile and Family Court Judges (NCJFCJ)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Treatment Courts Online Learning Platform</a:t>
            </a:r>
          </a:p>
          <a:p>
            <a:pPr marL="1028700" lvl="1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Treatmentcourts.org</a:t>
            </a:r>
          </a:p>
        </p:txBody>
      </p:sp>
    </p:spTree>
    <p:extLst>
      <p:ext uri="{BB962C8B-B14F-4D97-AF65-F5344CB8AC3E}">
        <p14:creationId xmlns:p14="http://schemas.microsoft.com/office/powerpoint/2010/main" val="2193176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157" y="1290160"/>
            <a:ext cx="10796998" cy="4886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alifornian FB" panose="0207040306080B030204" pitchFamily="18" charset="0"/>
              </a:rPr>
              <a:t>       </a:t>
            </a:r>
          </a:p>
          <a:p>
            <a:pPr marL="0" indent="0" algn="ctr">
              <a:buNone/>
            </a:pPr>
            <a:r>
              <a:rPr lang="en-US" sz="3200" dirty="0">
                <a:latin typeface="Californian FB" panose="0207040306080B030204" pitchFamily="18" charset="0"/>
              </a:rPr>
              <a:t>	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  <a:latin typeface="Californian FB" panose="0207040306080B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9164" y="1825625"/>
            <a:ext cx="87506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The Wellness Court should continue to develop and maintain ongoing commitments, communication, coordination, and cooperation among team members, service providers, and the community.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7193" y="455846"/>
            <a:ext cx="8750643" cy="1063869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  <a:cs typeface="Estrangelo Edessa" panose="03080600000000000000" pitchFamily="66" charset="0"/>
              </a:rPr>
              <a:t> Key #10: Team Interaction</a:t>
            </a:r>
          </a:p>
        </p:txBody>
      </p:sp>
    </p:spTree>
    <p:extLst>
      <p:ext uri="{BB962C8B-B14F-4D97-AF65-F5344CB8AC3E}">
        <p14:creationId xmlns:p14="http://schemas.microsoft.com/office/powerpoint/2010/main" val="3982740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193" y="2302400"/>
            <a:ext cx="9136867" cy="387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  </a:t>
            </a:r>
          </a:p>
          <a:p>
            <a:pPr marL="0" indent="0" algn="ctr">
              <a:buNone/>
            </a:pPr>
            <a:r>
              <a:rPr lang="en-US" sz="3200" dirty="0">
                <a:latin typeface="Corbel" panose="020B0503020204020204" pitchFamily="34" charset="0"/>
              </a:rPr>
              <a:t>	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7193" y="455846"/>
            <a:ext cx="9136867" cy="1369779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</a:rPr>
              <a:t>Tips for Key Component #10 </a:t>
            </a:r>
            <a:endParaRPr lang="en-US" sz="4800" b="1" dirty="0">
              <a:solidFill>
                <a:schemeClr val="bg1"/>
              </a:solidFill>
              <a:latin typeface="Californian FB" panose="0207040306080B030204" pitchFamily="18" charset="0"/>
              <a:cs typeface="Estrangelo Edessa" panose="0308060000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193" y="1954410"/>
            <a:ext cx="100992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Early determination regarding confidentiality. Rules set in place in Policies and Procedures.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Communication between all levels of care must be well-coordinated and flow smoothly.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Regular team staffing with consistent attendance of all team members.</a:t>
            </a:r>
          </a:p>
          <a:p>
            <a:pPr>
              <a:buClr>
                <a:schemeClr val="accent2"/>
              </a:buClr>
            </a:pPr>
            <a:endParaRPr lang="en-US" sz="28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50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157" y="1290160"/>
            <a:ext cx="10796998" cy="4886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  </a:t>
            </a:r>
          </a:p>
          <a:p>
            <a:pPr marL="0" indent="0" algn="ctr">
              <a:buNone/>
            </a:pPr>
            <a:r>
              <a:rPr lang="en-US" sz="3200" dirty="0">
                <a:latin typeface="Corbel" panose="020B0503020204020204" pitchFamily="34" charset="0"/>
              </a:rPr>
              <a:t>	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9164" y="2937425"/>
            <a:ext cx="8750643" cy="1063869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  <a:cs typeface="Estrangelo Edessa" panose="03080600000000000000" pitchFamily="66" charset="0"/>
              </a:rPr>
              <a:t> Questions?</a:t>
            </a:r>
          </a:p>
        </p:txBody>
      </p:sp>
    </p:spTree>
    <p:extLst>
      <p:ext uri="{BB962C8B-B14F-4D97-AF65-F5344CB8AC3E}">
        <p14:creationId xmlns:p14="http://schemas.microsoft.com/office/powerpoint/2010/main" val="323417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193" y="2302400"/>
            <a:ext cx="9136867" cy="387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  </a:t>
            </a:r>
          </a:p>
          <a:p>
            <a:pPr marL="0" indent="0" algn="ctr">
              <a:buNone/>
            </a:pPr>
            <a:r>
              <a:rPr lang="en-US" sz="3200" dirty="0">
                <a:latin typeface="Corbel" panose="020B0503020204020204" pitchFamily="34" charset="0"/>
              </a:rPr>
              <a:t>	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023" y="2302400"/>
            <a:ext cx="83030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Brings together treatment, healing resources, and the tribal justice process by using a </a:t>
            </a:r>
            <a:r>
              <a:rPr lang="en-US" sz="3600" u="sng" dirty="0">
                <a:solidFill>
                  <a:srgbClr val="7030A0"/>
                </a:solidFill>
                <a:latin typeface="Californian FB" panose="0207040306080B030204" pitchFamily="18" charset="0"/>
              </a:rPr>
              <a:t>team approach</a:t>
            </a:r>
            <a:r>
              <a:rPr lang="en-US" sz="3600" dirty="0">
                <a:solidFill>
                  <a:srgbClr val="7030A0"/>
                </a:solidFill>
                <a:latin typeface="Californian FB" panose="0207040306080B030204" pitchFamily="18" charset="0"/>
              </a:rPr>
              <a:t> </a:t>
            </a:r>
            <a:r>
              <a:rPr lang="en-US" sz="3600" dirty="0">
                <a:latin typeface="Californian FB" panose="0207040306080B030204" pitchFamily="18" charset="0"/>
              </a:rPr>
              <a:t>to achieve the healing of the participant and to promote Native nation building and the well-being of the community.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7193" y="455846"/>
            <a:ext cx="9136867" cy="1369779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</a:rPr>
              <a:t>Key Component #1: Individual and Healing Focus Through Nation Building</a:t>
            </a:r>
            <a:endParaRPr lang="en-US" sz="4800" b="1" dirty="0">
              <a:solidFill>
                <a:schemeClr val="bg1"/>
              </a:solidFill>
              <a:latin typeface="Californian FB" panose="0207040306080B0302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6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193" y="2302400"/>
            <a:ext cx="9136867" cy="387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  </a:t>
            </a:r>
          </a:p>
          <a:p>
            <a:pPr marL="0" indent="0" algn="ctr">
              <a:buNone/>
            </a:pPr>
            <a:r>
              <a:rPr lang="en-US" sz="3200" dirty="0">
                <a:latin typeface="Corbel" panose="020B0503020204020204" pitchFamily="34" charset="0"/>
              </a:rPr>
              <a:t>	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0451" y="2173611"/>
            <a:ext cx="73526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fornian FB" panose="0207040306080B030204" pitchFamily="18" charset="0"/>
              </a:rPr>
              <a:t>Advisory Board/Steering Committee:</a:t>
            </a:r>
          </a:p>
          <a:p>
            <a:endParaRPr lang="en-US" sz="2400" dirty="0">
              <a:latin typeface="Californian FB" panose="0207040306080B030204" pitchFamily="18" charset="0"/>
            </a:endParaRP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400" dirty="0">
                <a:latin typeface="Californian FB" panose="0207040306080B030204" pitchFamily="18" charset="0"/>
              </a:rPr>
              <a:t>Elders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400" dirty="0">
                <a:latin typeface="Californian FB" panose="0207040306080B030204" pitchFamily="18" charset="0"/>
              </a:rPr>
              <a:t>Other programs such as housing, social services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400" dirty="0">
                <a:latin typeface="Californian FB" panose="0207040306080B030204" pitchFamily="18" charset="0"/>
              </a:rPr>
              <a:t>Cultural partners</a:t>
            </a:r>
          </a:p>
          <a:p>
            <a:pPr>
              <a:buClr>
                <a:schemeClr val="accent2"/>
              </a:buClr>
            </a:pPr>
            <a:endParaRPr lang="en-US" sz="2400" dirty="0">
              <a:latin typeface="Californian FB" panose="0207040306080B030204" pitchFamily="18" charset="0"/>
            </a:endParaRPr>
          </a:p>
          <a:p>
            <a:pPr>
              <a:buClr>
                <a:schemeClr val="accent2"/>
              </a:buClr>
            </a:pPr>
            <a:r>
              <a:rPr lang="en-US" sz="2400" b="1" dirty="0">
                <a:latin typeface="Californian FB" panose="0207040306080B030204" pitchFamily="18" charset="0"/>
              </a:rPr>
              <a:t>Improved Collaboration: MOU/MOAs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400" dirty="0">
                <a:latin typeface="Californian FB" panose="0207040306080B030204" pitchFamily="18" charset="0"/>
              </a:rPr>
              <a:t>Within tribe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400" dirty="0">
                <a:latin typeface="Californian FB" panose="0207040306080B030204" pitchFamily="18" charset="0"/>
              </a:rPr>
              <a:t>With county and state agencies</a:t>
            </a:r>
          </a:p>
          <a:p>
            <a:pPr>
              <a:buClr>
                <a:schemeClr val="accent2"/>
              </a:buClr>
            </a:pPr>
            <a:endParaRPr lang="en-US" sz="2400" dirty="0">
              <a:latin typeface="Californian FB" panose="0207040306080B030204" pitchFamily="18" charset="0"/>
            </a:endParaRPr>
          </a:p>
          <a:p>
            <a:pPr>
              <a:buClr>
                <a:schemeClr val="accent2"/>
              </a:buClr>
            </a:pPr>
            <a:endParaRPr lang="en-US" sz="3600" dirty="0">
              <a:latin typeface="Californian FB" panose="0207040306080B0302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7193" y="455846"/>
            <a:ext cx="9136867" cy="1369779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</a:rPr>
              <a:t>Tips for Key Component #1 </a:t>
            </a:r>
            <a:endParaRPr lang="en-US" sz="4800" b="1" dirty="0">
              <a:solidFill>
                <a:schemeClr val="bg1"/>
              </a:solidFill>
              <a:latin typeface="Californian FB" panose="0207040306080B0302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2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157" y="1290160"/>
            <a:ext cx="10796998" cy="4886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  </a:t>
            </a:r>
          </a:p>
          <a:p>
            <a:pPr marL="0" indent="0" algn="ctr">
              <a:buNone/>
            </a:pPr>
            <a:r>
              <a:rPr lang="en-US" sz="3200" dirty="0">
                <a:latin typeface="Corbel" panose="020B0503020204020204" pitchFamily="34" charset="0"/>
              </a:rPr>
              <a:t>	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297" y="1658205"/>
            <a:ext cx="9011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Eligible court-involved substance-abusing candidates are identified </a:t>
            </a:r>
            <a:r>
              <a:rPr lang="en-US" sz="3600" u="sng" dirty="0">
                <a:latin typeface="Californian FB" panose="0207040306080B030204" pitchFamily="18" charset="0"/>
              </a:rPr>
              <a:t>early</a:t>
            </a:r>
            <a:r>
              <a:rPr lang="en-US" sz="3600" dirty="0">
                <a:latin typeface="Californian FB" panose="0207040306080B030204" pitchFamily="18" charset="0"/>
              </a:rPr>
              <a:t> through </a:t>
            </a:r>
            <a:r>
              <a:rPr lang="en-US" sz="3600" u="sng" dirty="0">
                <a:latin typeface="Californian FB" panose="0207040306080B030204" pitchFamily="18" charset="0"/>
              </a:rPr>
              <a:t>legal </a:t>
            </a:r>
            <a:r>
              <a:rPr lang="en-US" sz="3600" dirty="0">
                <a:latin typeface="Californian FB" panose="0207040306080B030204" pitchFamily="18" charset="0"/>
              </a:rPr>
              <a:t>and </a:t>
            </a:r>
            <a:r>
              <a:rPr lang="en-US" sz="3600" u="sng" dirty="0">
                <a:latin typeface="Californian FB" panose="0207040306080B030204" pitchFamily="18" charset="0"/>
              </a:rPr>
              <a:t>clinical</a:t>
            </a:r>
            <a:r>
              <a:rPr lang="en-US" sz="3600" dirty="0">
                <a:latin typeface="Californian FB" panose="0207040306080B030204" pitchFamily="18" charset="0"/>
              </a:rPr>
              <a:t> </a:t>
            </a:r>
            <a:r>
              <a:rPr lang="en-US" sz="3600" u="sng" dirty="0">
                <a:latin typeface="Californian FB" panose="0207040306080B030204" pitchFamily="18" charset="0"/>
              </a:rPr>
              <a:t>screening</a:t>
            </a:r>
            <a:r>
              <a:rPr lang="en-US" sz="3600" dirty="0">
                <a:latin typeface="Californian FB" panose="0207040306080B030204" pitchFamily="18" charset="0"/>
              </a:rPr>
              <a:t> for eligibility and are </a:t>
            </a:r>
            <a:r>
              <a:rPr lang="en-US" sz="3600" u="sng" dirty="0">
                <a:latin typeface="Californian FB" panose="0207040306080B030204" pitchFamily="18" charset="0"/>
              </a:rPr>
              <a:t>promptly placed </a:t>
            </a:r>
            <a:r>
              <a:rPr lang="en-US" sz="3600" dirty="0">
                <a:latin typeface="Californian FB" panose="0207040306080B030204" pitchFamily="18" charset="0"/>
              </a:rPr>
              <a:t>into the Wellness Court.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6164877"/>
              </p:ext>
            </p:extLst>
          </p:nvPr>
        </p:nvGraphicFramePr>
        <p:xfrm>
          <a:off x="2286000" y="4050289"/>
          <a:ext cx="5326380" cy="2467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487193" y="455846"/>
            <a:ext cx="8750643" cy="1063869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</a:rPr>
              <a:t>Key #3: Screening and Eligibility</a:t>
            </a:r>
            <a:endParaRPr lang="en-US" sz="4800" b="1" dirty="0">
              <a:solidFill>
                <a:schemeClr val="bg1"/>
              </a:solidFill>
              <a:latin typeface="Californian FB" panose="0207040306080B0302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2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193" y="2302400"/>
            <a:ext cx="9136867" cy="387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  </a:t>
            </a:r>
          </a:p>
          <a:p>
            <a:pPr marL="0" indent="0" algn="ctr">
              <a:buNone/>
            </a:pPr>
            <a:r>
              <a:rPr lang="en-US" sz="3200" dirty="0">
                <a:latin typeface="Corbel" panose="020B0503020204020204" pitchFamily="34" charset="0"/>
              </a:rPr>
              <a:t>	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201" y="1964353"/>
            <a:ext cx="89238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fornian FB" panose="0207040306080B030204" pitchFamily="18" charset="0"/>
              </a:rPr>
              <a:t>Legal and Clinical Eligibility Criteria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400" dirty="0">
                <a:latin typeface="Californian FB" panose="0207040306080B030204" pitchFamily="18" charset="0"/>
              </a:rPr>
              <a:t>Formalize criteria in Policies and Procedures Manual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400" dirty="0">
                <a:latin typeface="Californian FB" panose="0207040306080B030204" pitchFamily="18" charset="0"/>
              </a:rPr>
              <a:t>Applied uniformly</a:t>
            </a:r>
          </a:p>
          <a:p>
            <a:pPr>
              <a:buClr>
                <a:schemeClr val="accent2"/>
              </a:buClr>
            </a:pPr>
            <a:r>
              <a:rPr lang="en-US" sz="2400" b="1" dirty="0">
                <a:latin typeface="Californian FB" panose="0207040306080B030204" pitchFamily="18" charset="0"/>
              </a:rPr>
              <a:t>Universal Screening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400" dirty="0">
                <a:latin typeface="Californian FB" panose="0207040306080B030204" pitchFamily="18" charset="0"/>
              </a:rPr>
              <a:t>Applied to ALL individuals coming into the tribal justice system to avoid falling through the cracks</a:t>
            </a:r>
          </a:p>
          <a:p>
            <a:pPr>
              <a:buClr>
                <a:schemeClr val="accent2"/>
              </a:buClr>
            </a:pPr>
            <a:r>
              <a:rPr lang="en-US" sz="2400" b="1" dirty="0">
                <a:latin typeface="Californian FB" panose="0207040306080B030204" pitchFamily="18" charset="0"/>
              </a:rPr>
              <a:t>Screening Tool</a:t>
            </a:r>
            <a:endParaRPr lang="en-US" sz="2400" dirty="0">
              <a:latin typeface="Californian FB" panose="0207040306080B030204" pitchFamily="18" charset="0"/>
            </a:endParaRP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400" dirty="0">
                <a:latin typeface="Californian FB" panose="0207040306080B030204" pitchFamily="18" charset="0"/>
              </a:rPr>
              <a:t>Tools should be standardized, scientifically sound, and appropriate for the population served.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400" dirty="0">
                <a:latin typeface="Californian FB" panose="0207040306080B030204" pitchFamily="18" charset="0"/>
              </a:rPr>
              <a:t>Training for staff administering and reading results</a:t>
            </a:r>
          </a:p>
          <a:p>
            <a:pPr>
              <a:buClr>
                <a:schemeClr val="accent2"/>
              </a:buClr>
            </a:pPr>
            <a:r>
              <a:rPr lang="en-US" sz="2400" b="1" dirty="0">
                <a:latin typeface="Californian FB" panose="0207040306080B030204" pitchFamily="18" charset="0"/>
              </a:rPr>
              <a:t>Assessment Process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400" dirty="0">
                <a:latin typeface="Californian FB" panose="0207040306080B030204" pitchFamily="18" charset="0"/>
              </a:rPr>
              <a:t>Completed for every person accepted into HTWC to validate substance abuse/dependence diagnoses</a:t>
            </a:r>
            <a:endParaRPr lang="en-US" sz="3600" dirty="0">
              <a:latin typeface="Californian FB" panose="0207040306080B0302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7193" y="455846"/>
            <a:ext cx="9136867" cy="1369779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</a:rPr>
              <a:t>Tips for Key Component #3 </a:t>
            </a:r>
            <a:endParaRPr lang="en-US" sz="4800" b="1" dirty="0">
              <a:solidFill>
                <a:schemeClr val="bg1"/>
              </a:solidFill>
              <a:latin typeface="Californian FB" panose="0207040306080B0302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3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157" y="1290160"/>
            <a:ext cx="10796998" cy="4886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alifornian FB" panose="0207040306080B030204" pitchFamily="18" charset="0"/>
              </a:rPr>
              <a:t>       </a:t>
            </a:r>
          </a:p>
          <a:p>
            <a:pPr marL="0" indent="0" algn="ctr">
              <a:buNone/>
            </a:pPr>
            <a:r>
              <a:rPr lang="en-US" sz="3200" dirty="0">
                <a:latin typeface="Californian FB" panose="0207040306080B030204" pitchFamily="18" charset="0"/>
              </a:rPr>
              <a:t>	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  <a:latin typeface="Californian FB" panose="0207040306080B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572" y="1649473"/>
            <a:ext cx="45961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fornian FB" panose="0207040306080B030204" pitchFamily="18" charset="0"/>
              </a:rPr>
              <a:t>Participants enter Wellness Court through various </a:t>
            </a:r>
            <a:r>
              <a:rPr lang="en-US" sz="3600" u="sng" dirty="0">
                <a:solidFill>
                  <a:srgbClr val="7030A0"/>
                </a:solidFill>
                <a:latin typeface="Californian FB" panose="0207040306080B030204" pitchFamily="18" charset="0"/>
              </a:rPr>
              <a:t>referral points </a:t>
            </a:r>
            <a:r>
              <a:rPr lang="en-US" sz="3600" dirty="0">
                <a:latin typeface="Californian FB" panose="0207040306080B030204" pitchFamily="18" charset="0"/>
              </a:rPr>
              <a:t>and </a:t>
            </a:r>
            <a:r>
              <a:rPr lang="en-US" sz="3600" u="sng" dirty="0">
                <a:solidFill>
                  <a:srgbClr val="7030A0"/>
                </a:solidFill>
                <a:latin typeface="Californian FB" panose="0207040306080B030204" pitchFamily="18" charset="0"/>
              </a:rPr>
              <a:t>legal processes</a:t>
            </a:r>
            <a:r>
              <a:rPr lang="en-US" sz="3600" dirty="0">
                <a:solidFill>
                  <a:srgbClr val="7030A0"/>
                </a:solidFill>
                <a:latin typeface="Californian FB" panose="0207040306080B030204" pitchFamily="18" charset="0"/>
              </a:rPr>
              <a:t> </a:t>
            </a:r>
            <a:r>
              <a:rPr lang="en-US" sz="3600" dirty="0">
                <a:latin typeface="Californian FB" panose="0207040306080B030204" pitchFamily="18" charset="0"/>
              </a:rPr>
              <a:t>that promote tribal sovereignty and the participant’s due (fair) process rights.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067056" y="1825625"/>
            <a:ext cx="5206938" cy="2803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5"/>
              </a:buClr>
            </a:pPr>
            <a:r>
              <a:rPr lang="en-US" sz="2800" dirty="0">
                <a:latin typeface="Californian FB" panose="0207040306080B030204" pitchFamily="18" charset="0"/>
                <a:cs typeface="Calibri" pitchFamily="34" charset="0"/>
              </a:rPr>
              <a:t>Pre/Post Disposition</a:t>
            </a:r>
          </a:p>
          <a:p>
            <a:pPr lvl="1">
              <a:buClr>
                <a:schemeClr val="accent5"/>
              </a:buClr>
            </a:pPr>
            <a:r>
              <a:rPr lang="en-US" sz="2800" dirty="0">
                <a:latin typeface="Californian FB" panose="0207040306080B030204" pitchFamily="18" charset="0"/>
                <a:cs typeface="Calibri" pitchFamily="34" charset="0"/>
              </a:rPr>
              <a:t>Diversion</a:t>
            </a:r>
          </a:p>
          <a:p>
            <a:pPr lvl="1">
              <a:buClr>
                <a:schemeClr val="accent5"/>
              </a:buClr>
            </a:pPr>
            <a:r>
              <a:rPr lang="en-US" sz="2800" dirty="0">
                <a:latin typeface="Californian FB" panose="0207040306080B030204" pitchFamily="18" charset="0"/>
                <a:cs typeface="Calibri" pitchFamily="34" charset="0"/>
              </a:rPr>
              <a:t>Transfer from another jurisdiction</a:t>
            </a:r>
          </a:p>
          <a:p>
            <a:pPr lvl="1">
              <a:buClr>
                <a:schemeClr val="accent5"/>
              </a:buClr>
            </a:pPr>
            <a:r>
              <a:rPr lang="en-US" sz="2800" dirty="0">
                <a:latin typeface="Californian FB" panose="0207040306080B030204" pitchFamily="18" charset="0"/>
                <a:cs typeface="Calibri" pitchFamily="34" charset="0"/>
              </a:rPr>
              <a:t>Civil Dependency Case</a:t>
            </a:r>
          </a:p>
          <a:p>
            <a:pPr marL="457200" lvl="1" indent="0">
              <a:buClr>
                <a:schemeClr val="accent5"/>
              </a:buClr>
              <a:buNone/>
            </a:pPr>
            <a:endParaRPr lang="en-US" dirty="0">
              <a:latin typeface="Californian FB" panose="0207040306080B030204" pitchFamily="18" charset="0"/>
              <a:cs typeface="Calibri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569997203"/>
              </p:ext>
            </p:extLst>
          </p:nvPr>
        </p:nvGraphicFramePr>
        <p:xfrm>
          <a:off x="5204161" y="4069080"/>
          <a:ext cx="4442759" cy="241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487193" y="455846"/>
            <a:ext cx="9159727" cy="1063869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  <a:cs typeface="Estrangelo Edessa" panose="03080600000000000000" pitchFamily="66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</a:rPr>
              <a:t>Key #2: Referral Points and Legal Process</a:t>
            </a:r>
            <a:endParaRPr lang="en-US" sz="4800" b="1" dirty="0">
              <a:solidFill>
                <a:schemeClr val="bg1"/>
              </a:solidFill>
              <a:latin typeface="Californian FB" panose="0207040306080B0302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93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193" y="2302400"/>
            <a:ext cx="9136867" cy="387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  </a:t>
            </a:r>
          </a:p>
          <a:p>
            <a:pPr marL="0" indent="0" algn="ctr">
              <a:buNone/>
            </a:pPr>
            <a:r>
              <a:rPr lang="en-US" sz="3200" dirty="0">
                <a:latin typeface="Corbel" panose="020B0503020204020204" pitchFamily="34" charset="0"/>
              </a:rPr>
              <a:t>	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291" y="2015868"/>
            <a:ext cx="43120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fornian FB" panose="0207040306080B030204" pitchFamily="18" charset="0"/>
              </a:rPr>
              <a:t>Common Referral Sources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Tribal Court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County/State Court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Peacemaking Program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Social Services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Self referral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Probation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7193" y="455846"/>
            <a:ext cx="9136867" cy="1369779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</a:rPr>
              <a:t>Tips for Key Component #2 </a:t>
            </a:r>
            <a:endParaRPr lang="en-US" sz="4800" b="1" dirty="0">
              <a:solidFill>
                <a:schemeClr val="bg1"/>
              </a:solidFill>
              <a:latin typeface="Californian FB" panose="0207040306080B030204" pitchFamily="18" charset="0"/>
              <a:cs typeface="Estrangelo Edessa" panose="0308060000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6354" y="1954410"/>
            <a:ext cx="56900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800" b="1" dirty="0">
                <a:latin typeface="Californian FB" panose="0207040306080B030204" pitchFamily="18" charset="0"/>
              </a:rPr>
              <a:t>Common “Entry Points”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Pre-disposition: After arrest, before criminal charges are filed. 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Post-plea: Case has been adjudicated; Plea agreement has been negotiated.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Post-disposition: Found guilty. Judge may order sentencing.</a:t>
            </a:r>
          </a:p>
          <a:p>
            <a:pPr marL="571500" indent="-571500">
              <a:buClr>
                <a:schemeClr val="accent2"/>
              </a:buClr>
              <a:buFontTx/>
              <a:buChar char="►"/>
            </a:pPr>
            <a:r>
              <a:rPr lang="en-US" sz="2800" dirty="0">
                <a:latin typeface="Californian FB" panose="0207040306080B030204" pitchFamily="18" charset="0"/>
              </a:rPr>
              <a:t>Transfer: from another tribal, state, or county jurisdiction. MOA/MOUs in place.</a:t>
            </a:r>
          </a:p>
        </p:txBody>
      </p:sp>
    </p:spTree>
    <p:extLst>
      <p:ext uri="{BB962C8B-B14F-4D97-AF65-F5344CB8AC3E}">
        <p14:creationId xmlns:p14="http://schemas.microsoft.com/office/powerpoint/2010/main" val="285143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193" y="2302400"/>
            <a:ext cx="9136867" cy="387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  </a:t>
            </a:r>
          </a:p>
          <a:p>
            <a:pPr marL="0" indent="0" algn="ctr">
              <a:buNone/>
            </a:pPr>
            <a:r>
              <a:rPr lang="en-US" sz="3200" dirty="0">
                <a:latin typeface="Corbel" panose="020B0503020204020204" pitchFamily="34" charset="0"/>
              </a:rPr>
              <a:t>	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1136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973" y="2211302"/>
            <a:ext cx="83838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fornian FB" panose="0207040306080B030204" pitchFamily="18" charset="0"/>
              </a:rPr>
              <a:t>Participants must know what to expect from the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fornian FB" panose="0207040306080B030204" pitchFamily="18" charset="0"/>
              </a:rPr>
              <a:t>Participant handbook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fornian FB" panose="0207040306080B030204" pitchFamily="18" charset="0"/>
              </a:rPr>
              <a:t>Orientation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fornian FB" panose="0207040306080B030204" pitchFamily="18" charset="0"/>
              </a:rPr>
              <a:t>Contract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fornian FB" panose="0207040306080B030204" pitchFamily="18" charset="0"/>
              </a:rPr>
              <a:t>If it’s not in the handbook, use caution when proceeding.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7193" y="455846"/>
            <a:ext cx="9136867" cy="1369779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Californian FB" panose="0207040306080B030204" pitchFamily="18" charset="0"/>
              </a:rPr>
              <a:t>Tips for Key Component #2 </a:t>
            </a:r>
            <a:endParaRPr lang="en-US" sz="4800" b="1" dirty="0">
              <a:solidFill>
                <a:schemeClr val="bg1"/>
              </a:solidFill>
              <a:latin typeface="Californian FB" panose="0207040306080B0302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885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5264</TotalTime>
  <Words>4519</Words>
  <Application>Microsoft Office PowerPoint</Application>
  <PresentationFormat>Widescreen</PresentationFormat>
  <Paragraphs>506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Californian FB</vt:lpstr>
      <vt:lpstr>Corbel</vt:lpstr>
      <vt:lpstr>Wingdings</vt:lpstr>
      <vt:lpstr>Retrospect</vt:lpstr>
      <vt:lpstr> Tribal Key Components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Therapeutic Adjustments – Should come from the treatment provider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Office of Juvenile Justice and Delinquency Prevention Tribal Youth Training and Technical Assistance Center</dc:title>
  <dc:creator>Lovell, Gandra A (HSC)</dc:creator>
  <cp:lastModifiedBy>Kristina Pacheco</cp:lastModifiedBy>
  <cp:revision>102</cp:revision>
  <dcterms:created xsi:type="dcterms:W3CDTF">2017-08-21T19:14:08Z</dcterms:created>
  <dcterms:modified xsi:type="dcterms:W3CDTF">2022-09-20T19:52:28Z</dcterms:modified>
</cp:coreProperties>
</file>