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82" r:id="rId2"/>
    <p:sldMasterId id="2147483795" r:id="rId3"/>
  </p:sldMasterIdLst>
  <p:notesMasterIdLst>
    <p:notesMasterId r:id="rId16"/>
  </p:notesMasterIdLst>
  <p:sldIdLst>
    <p:sldId id="320" r:id="rId4"/>
    <p:sldId id="369" r:id="rId5"/>
    <p:sldId id="367" r:id="rId6"/>
    <p:sldId id="372" r:id="rId7"/>
    <p:sldId id="371" r:id="rId8"/>
    <p:sldId id="340" r:id="rId9"/>
    <p:sldId id="341" r:id="rId10"/>
    <p:sldId id="377" r:id="rId11"/>
    <p:sldId id="380" r:id="rId12"/>
    <p:sldId id="342" r:id="rId13"/>
    <p:sldId id="406" r:id="rId14"/>
    <p:sldId id="40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1E2E"/>
    <a:srgbClr val="DEDD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14" autoAdjust="0"/>
    <p:restoredTop sz="94689" autoAdjust="0"/>
  </p:normalViewPr>
  <p:slideViewPr>
    <p:cSldViewPr>
      <p:cViewPr varScale="1">
        <p:scale>
          <a:sx n="102" d="100"/>
          <a:sy n="102" d="100"/>
        </p:scale>
        <p:origin x="192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83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C0AF3A-3F71-4B22-A59C-62F7B107AE5A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488ECAA-B648-4956-893F-1B04B56C6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918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ACCAF-AAA9-44FF-BCB6-D890EA202900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C926B-1D0F-48C1-8582-40DF90A52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8286-F11D-493D-8686-C32BDE0A3382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1F424-1B2A-4F74-A883-D09C6C624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9BBDE-9796-4FBA-95AB-1221A442BEC9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E7D92-FC49-4189-8DAB-D5810679C6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ACCAF-AAA9-44FF-BCB6-D890EA2029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C926B-1D0F-48C1-8582-40DF90A525C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BADC1-1EA4-4C69-86A4-990B963B56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EE53B-AE86-4102-933A-2180E61343F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038E6-1E08-48DC-AD5C-E9DACCD8851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D060E-BB8E-4893-A72F-B16494B7831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AC851-50FE-45A7-9441-5179B839481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391B7-E3CF-4873-B33B-AB05C2CD768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9872A-0B0A-42E3-8419-61AB6EA623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2312-166C-4101-9391-0B0720331C4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4C3DC-93A9-4C53-A0F6-2F54934EF1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B09EA-61DD-47CB-BCD7-0FD20B4E6C5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56C44-E305-43B7-95DB-6CFD1D79D70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9FC9-C317-483F-A6A6-7C4CDDF988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887F5-3397-452A-ACBF-5769E8E3086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52F27-4A77-4B3F-833E-4954BA5333E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BADC1-1EA4-4C69-86A4-990B963B5625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EE53B-AE86-4102-933A-2180E6134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A11B4-B9E3-425D-A8F0-BE50F8B8A92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0494B-F96A-498C-A218-BF9F5F30B2B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8286-F11D-493D-8686-C32BDE0A33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1F424-1B2A-4F74-A883-D09C6C6249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9BBDE-9796-4FBA-95AB-1221A442BE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E7D92-FC49-4189-8DAB-D5810679C6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1FAE9-957A-407B-8FAB-3334C292ED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ACCAF-AAA9-44FF-BCB6-D890EA2029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C926B-1D0F-48C1-8582-40DF90A525C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BADC1-1EA4-4C69-86A4-990B963B56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EE53B-AE86-4102-933A-2180E61343F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038E6-1E08-48DC-AD5C-E9DACCD8851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D060E-BB8E-4893-A72F-B16494B7831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AC851-50FE-45A7-9441-5179B839481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391B7-E3CF-4873-B33B-AB05C2CD768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9872A-0B0A-42E3-8419-61AB6EA623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2312-166C-4101-9391-0B0720331C4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4C3DC-93A9-4C53-A0F6-2F54934EF1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B09EA-61DD-47CB-BCD7-0FD20B4E6C5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038E6-1E08-48DC-AD5C-E9DACCD88519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D060E-BB8E-4893-A72F-B16494B78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56C44-E305-43B7-95DB-6CFD1D79D70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9FC9-C317-483F-A6A6-7C4CDDF988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887F5-3397-452A-ACBF-5769E8E3086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52F27-4A77-4B3F-833E-4954BA5333E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A11B4-B9E3-425D-A8F0-BE50F8B8A92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0494B-F96A-498C-A218-BF9F5F30B2B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8286-F11D-493D-8686-C32BDE0A33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1F424-1B2A-4F74-A883-D09C6C6249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9BBDE-9796-4FBA-95AB-1221A442BE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E7D92-FC49-4189-8DAB-D5810679C6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AC851-50FE-45A7-9441-5179B8394810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391B7-E3CF-4873-B33B-AB05C2CD7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9872A-0B0A-42E3-8419-61AB6EA623DC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2312-166C-4101-9391-0B0720331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4C3DC-93A9-4C53-A0F6-2F54934EF19D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B09EA-61DD-47CB-BCD7-0FD20B4E6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56C44-E305-43B7-95DB-6CFD1D79D70A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9FC9-C317-483F-A6A6-7C4CDDF98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887F5-3397-452A-ACBF-5769E8E30867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52F27-4A77-4B3F-833E-4954BA533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A11B4-B9E3-425D-A8F0-BE50F8B8A928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0494B-F96A-498C-A218-BF9F5F30B2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36E8BE-3A8A-4C0C-BBA5-E0DC86504D90}" type="datetimeFigureOut">
              <a:rPr lang="en-US"/>
              <a:pPr>
                <a:defRPr/>
              </a:pPr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163104-60E6-4C7F-AD64-8B7ECD275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3" r:id="rId3"/>
    <p:sldLayoutId id="2147483752" r:id="rId4"/>
    <p:sldLayoutId id="2147483751" r:id="rId5"/>
    <p:sldLayoutId id="2147483750" r:id="rId6"/>
    <p:sldLayoutId id="2147483749" r:id="rId7"/>
    <p:sldLayoutId id="2147483748" r:id="rId8"/>
    <p:sldLayoutId id="2147483747" r:id="rId9"/>
    <p:sldLayoutId id="2147483746" r:id="rId10"/>
    <p:sldLayoutId id="214748374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36E8BE-3A8A-4C0C-BBA5-E0DC86504D9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163104-60E6-4C7F-AD64-8B7ECD27523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36E8BE-3A8A-4C0C-BBA5-E0DC86504D9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163104-60E6-4C7F-AD64-8B7ECD27523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dcp.org/sites/default/files/nadcp/best-practice-standards/index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7C1E2E"/>
                </a:solidFill>
              </a:rPr>
              <a:t>Key Moments in NADCP History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0" y="228600"/>
            <a:ext cx="9144000" cy="2743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8600" y="76200"/>
            <a:ext cx="9448800" cy="4876800"/>
          </a:xfrm>
        </p:spPr>
        <p:txBody>
          <a:bodyPr/>
          <a:lstStyle/>
          <a:p>
            <a:pPr eaLnBrk="1" hangingPunct="1">
              <a:spcBef>
                <a:spcPts val="0"/>
              </a:spcBef>
              <a:buNone/>
              <a:defRPr/>
            </a:pPr>
            <a:r>
              <a:rPr lang="en-US" sz="6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58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Best Practice Standards for the Judge in Drug Court</a:t>
            </a:r>
            <a:endParaRPr lang="en-US" sz="2700" b="1" cap="small" dirty="0"/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sz="4400" b="1" cap="small" dirty="0"/>
              <a:t>   </a:t>
            </a:r>
            <a:r>
              <a:rPr lang="en-US" sz="3800" b="1" cap="small" dirty="0"/>
              <a:t>Douglas B. Marlowe, J.D., Ph.D.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en-US" sz="1200" b="1" i="1" cap="small" dirty="0"/>
              <a:t>  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en-US" sz="4000" b="1" i="1" cap="small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600" b="1" i="1" cap="small" dirty="0">
                <a:latin typeface="Times New Roman" pitchFamily="18" charset="0"/>
                <a:cs typeface="Times New Roman" pitchFamily="18" charset="0"/>
              </a:rPr>
              <a:t>National Association of Drug Court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en-US" sz="2600" b="1" i="1" cap="small" dirty="0">
                <a:latin typeface="Times New Roman" pitchFamily="18" charset="0"/>
                <a:cs typeface="Times New Roman" pitchFamily="18" charset="0"/>
              </a:rPr>
              <a:t>    Professionals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Object 6"/>
          <p:cNvGraphicFramePr>
            <a:graphicFrameLocks noChangeAspect="1"/>
          </p:cNvGraphicFramePr>
          <p:nvPr/>
        </p:nvGraphicFramePr>
        <p:xfrm>
          <a:off x="517525" y="2057400"/>
          <a:ext cx="6111875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8048493" imgH="4419471" progId="MSGraph.Chart.8">
                  <p:embed followColorScheme="full"/>
                </p:oleObj>
              </mc:Choice>
              <mc:Fallback>
                <p:oleObj name="Chart" r:id="rId2" imgW="8048493" imgH="4419471" progId="MSGraph.Chart.8">
                  <p:embed followColorScheme="full"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057400"/>
                        <a:ext cx="6111875" cy="365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7C1E2E"/>
                </a:solidFill>
              </a:rPr>
              <a:t>Key Moments in NADCP History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Judicial Qualities</a:t>
            </a:r>
            <a:endParaRPr kumimoji="0" lang="en-US" sz="5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35842" name="AutoShape 2" descr="http://web.mail.comcast.net/service/home/~/?auth=co&amp;loc=en_US&amp;id=591568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http://web.mail.comcast.net/service/home/~/?auth=co&amp;loc=en_US&amp;id=591568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648200" y="2923401"/>
            <a:ext cx="500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3.6 </a:t>
            </a:r>
            <a:r>
              <a:rPr lang="en-US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47800" y="4114800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0.7</a:t>
            </a:r>
            <a:endParaRPr lang="en-US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 rot="16200000">
            <a:off x="-497168" y="3453927"/>
            <a:ext cx="173797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# Crimes averted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876800" y="1524000"/>
            <a:ext cx="9144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52400" y="6382435"/>
            <a:ext cx="3581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Rossman</a:t>
            </a:r>
            <a:r>
              <a:rPr lang="en-US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 al., 2011; Zweig et al., 2012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048000" y="2819400"/>
            <a:ext cx="500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</a:t>
            </a:r>
            <a:r>
              <a:rPr lang="en-US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290742" y="5819001"/>
            <a:ext cx="7954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2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 &lt; .05</a:t>
            </a:r>
            <a:endParaRPr 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Oval 21"/>
          <p:cNvSpPr/>
          <p:nvPr/>
        </p:nvSpPr>
        <p:spPr>
          <a:xfrm>
            <a:off x="1219200" y="3962400"/>
            <a:ext cx="838200" cy="15240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8308" name="Picture 4" descr="https://encrypted-tbn1.gstatic.com/images?q=tbn:ANd9GcTwCw6Qz1x5YSVwzH2zk1qdRI8olN91r0TptlayMVy3jNw8AO9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1371600"/>
            <a:ext cx="1991590" cy="1905000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533400" y="1524000"/>
            <a:ext cx="5703228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Voice, Neutrality, Respect, Knowledge &amp; Optimism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67818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3100" b="1" dirty="0"/>
              <a:t>Contemporary knowledge; active engagement; professional demeanor; leader among equals</a:t>
            </a:r>
          </a:p>
          <a:p>
            <a:pPr lvl="1" eaLnBrk="1" hangingPunct="1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700" b="1" dirty="0"/>
              <a:t>Professional training</a:t>
            </a:r>
          </a:p>
          <a:p>
            <a:pPr lvl="1" eaLnBrk="1" hangingPunct="1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700" b="1" dirty="0"/>
              <a:t>Length of term</a:t>
            </a:r>
          </a:p>
          <a:p>
            <a:pPr lvl="1" eaLnBrk="1" hangingPunct="1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700" b="1" dirty="0"/>
              <a:t>Consistent docket</a:t>
            </a:r>
            <a:endParaRPr lang="en-US" sz="2400" b="1" dirty="0"/>
          </a:p>
          <a:p>
            <a:pPr lvl="1" eaLnBrk="1" hangingPunct="1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700" b="1" dirty="0"/>
              <a:t>Pre-court staff meetings</a:t>
            </a:r>
            <a:endParaRPr lang="en-US" sz="2300" b="1" dirty="0"/>
          </a:p>
          <a:p>
            <a:pPr lvl="1" eaLnBrk="1" hangingPunct="1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600" b="1" dirty="0"/>
              <a:t>Frequency of status hearings</a:t>
            </a:r>
          </a:p>
          <a:p>
            <a:pPr lvl="1" eaLnBrk="1" hangingPunct="1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600" b="1" dirty="0"/>
              <a:t>Length of court interactions</a:t>
            </a:r>
          </a:p>
          <a:p>
            <a:pPr lvl="1" eaLnBrk="1" hangingPunct="1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600" b="1" dirty="0"/>
              <a:t>Judicial demeanor</a:t>
            </a:r>
          </a:p>
          <a:p>
            <a:pPr lvl="1" eaLnBrk="1" hangingPunct="1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600" b="1" dirty="0"/>
              <a:t>Judicial decision-making</a:t>
            </a:r>
            <a:endParaRPr lang="en-US" sz="2200" b="1" dirty="0"/>
          </a:p>
          <a:p>
            <a:pPr lvl="1" eaLnBrk="1" hangingPunct="1">
              <a:buNone/>
              <a:defRPr/>
            </a:pPr>
            <a:endParaRPr lang="en-US" sz="2400" b="1" dirty="0"/>
          </a:p>
        </p:txBody>
      </p:sp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7C1E2E"/>
                </a:solidFill>
              </a:rPr>
              <a:t>Key Moments in NADCP History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0" y="381000"/>
            <a:ext cx="9144000" cy="914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III. Roles of the Judge</a:t>
            </a:r>
            <a:endParaRPr kumimoji="0" lang="en-US" sz="5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pic>
        <p:nvPicPr>
          <p:cNvPr id="6" name="Picture 19" descr="http://www.nadcp.org/sites/default/files/nadcp/1_4.jpg">
            <a:hlinkClick r:id="rId3"/>
            <a:extLst>
              <a:ext uri="{FF2B5EF4-FFF2-40B4-BE49-F238E27FC236}">
                <a16:creationId xmlns:a16="http://schemas.microsoft.com/office/drawing/2014/main" id="{62A1A62F-9DCB-EB34-8028-998D8282B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258" y="1482499"/>
            <a:ext cx="1875023" cy="2672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1279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57577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57577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57577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57577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57577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57577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57577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57577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2400" y="1600200"/>
            <a:ext cx="6781800" cy="4876800"/>
          </a:xfrm>
        </p:spPr>
        <p:txBody>
          <a:bodyPr/>
          <a:lstStyle/>
          <a:p>
            <a:pPr marL="971550" lvl="1" indent="-514350" eaLnBrk="1" hangingPunct="1">
              <a:spcBef>
                <a:spcPts val="1200"/>
              </a:spcBef>
              <a:defRPr/>
            </a:pPr>
            <a:r>
              <a:rPr lang="en-US" b="1" dirty="0"/>
              <a:t>High risk and high need individuals require active judicial supervision</a:t>
            </a:r>
          </a:p>
          <a:p>
            <a:pPr marL="971550" lvl="1" indent="-514350" eaLnBrk="1" hangingPunct="1">
              <a:spcBef>
                <a:spcPts val="2400"/>
              </a:spcBef>
              <a:defRPr/>
            </a:pPr>
            <a:r>
              <a:rPr lang="en-US" b="1" dirty="0"/>
              <a:t>Judges require training, experience, consistency, and empathy</a:t>
            </a:r>
          </a:p>
          <a:p>
            <a:pPr marL="971550" lvl="1" indent="-514350" eaLnBrk="1" hangingPunct="1">
              <a:spcBef>
                <a:spcPts val="2400"/>
              </a:spcBef>
              <a:defRPr/>
            </a:pPr>
            <a:r>
              <a:rPr lang="en-US" b="1" dirty="0"/>
              <a:t>Judges must heed scientific evidence</a:t>
            </a:r>
          </a:p>
          <a:p>
            <a:pPr marL="971550" lvl="1" indent="-514350" eaLnBrk="1" hangingPunct="1">
              <a:spcBef>
                <a:spcPts val="2400"/>
              </a:spcBef>
              <a:defRPr/>
            </a:pPr>
            <a:r>
              <a:rPr lang="en-US" b="1" dirty="0"/>
              <a:t>There is no discernible tension between the above and Due Process or traditional judging</a:t>
            </a:r>
          </a:p>
        </p:txBody>
      </p:sp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7C1E2E"/>
                </a:solidFill>
              </a:rPr>
              <a:t>Key Moments in NADCP History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0" y="381000"/>
            <a:ext cx="9144000" cy="914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55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87974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2051" name="Chart 7"/>
          <p:cNvGraphicFramePr>
            <a:graphicFrameLocks/>
          </p:cNvGraphicFramePr>
          <p:nvPr/>
        </p:nvGraphicFramePr>
        <p:xfrm>
          <a:off x="381000" y="1905000"/>
          <a:ext cx="63246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7547502" imgH="4651651" progId="Excel.Sheet.8">
                  <p:embed/>
                </p:oleObj>
              </mc:Choice>
              <mc:Fallback>
                <p:oleObj r:id="rId3" imgW="7547502" imgH="4651651" progId="Excel.Sheet.8">
                  <p:embed/>
                  <p:pic>
                    <p:nvPicPr>
                      <p:cNvPr id="0" name="Chart 7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905000"/>
                        <a:ext cx="6324600" cy="381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990600" y="5029200"/>
            <a:ext cx="53340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724400" y="3733800"/>
            <a:ext cx="1143000" cy="16764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 rot="16200000">
            <a:off x="4645966" y="1754832"/>
            <a:ext cx="461665" cy="3048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Ineffective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4800600" y="3460641"/>
            <a:ext cx="457200" cy="654159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itle 1"/>
          <p:cNvSpPr txBox="1">
            <a:spLocks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Implementation Training</a:t>
            </a:r>
            <a:endParaRPr kumimoji="0" lang="en-US" sz="5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2400" y="6382435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Carey et al., 2012</a:t>
            </a:r>
          </a:p>
        </p:txBody>
      </p:sp>
      <p:pic>
        <p:nvPicPr>
          <p:cNvPr id="17" name="Picture 9" descr="http://environmentalscience.uomosul.edu.iq/en/files/news/news_126213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1447800"/>
            <a:ext cx="2032908" cy="1524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7C1E2E"/>
                </a:solidFill>
              </a:rPr>
              <a:t>Key Moments in NADCP History</a:t>
            </a:r>
          </a:p>
        </p:txBody>
      </p:sp>
      <p:graphicFrame>
        <p:nvGraphicFramePr>
          <p:cNvPr id="24577" name="Chart 6"/>
          <p:cNvGraphicFramePr>
            <a:graphicFrameLocks/>
          </p:cNvGraphicFramePr>
          <p:nvPr/>
        </p:nvGraphicFramePr>
        <p:xfrm>
          <a:off x="228600" y="1828800"/>
          <a:ext cx="6477000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7581900" imgH="4381500" progId="Excel.Sheet.8">
                  <p:embed/>
                </p:oleObj>
              </mc:Choice>
              <mc:Fallback>
                <p:oleObj name="Chart" r:id="rId3" imgW="7581900" imgH="4381500" progId="Excel.Sheet.8">
                  <p:embed/>
                  <p:pic>
                    <p:nvPicPr>
                      <p:cNvPr id="0" name="Chart 6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828800"/>
                        <a:ext cx="6477000" cy="434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"/>
          <p:cNvSpPr txBox="1">
            <a:spLocks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6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Staff Turnover Training</a:t>
            </a: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 rot="16200000">
            <a:off x="4798366" y="2059632"/>
            <a:ext cx="461665" cy="3048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5 times greater cost benefits</a:t>
            </a:r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 rot="16200000">
            <a:off x="2314427" y="3400574"/>
            <a:ext cx="2000548" cy="38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>
              <a:defRPr/>
            </a:pPr>
            <a:r>
              <a:rPr lang="en-US" sz="9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}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5257800"/>
            <a:ext cx="525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90600" y="5334000"/>
            <a:ext cx="53340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2400" y="6382435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Carey et al., 2012</a:t>
            </a:r>
          </a:p>
        </p:txBody>
      </p:sp>
      <p:sp>
        <p:nvSpPr>
          <p:cNvPr id="24579" name="AutoShape 3" descr="data:image/jpeg;base64,/9j/4AAQSkZJRgABAQAAAQABAAD/2wCEAAkGBxQTEhQSEhQVFhUVFBUWFRYYGBcUFRUUGBQWGBUXFhYYHCggGBolHBYVITEhJSorLi4uFx81ODMsNygtLisBCgoKDg0OGxAQGiwkICQsLCwsNCwsLCwsLCwvLCwtLCwsLCwsLCwsLCwsLCwsLCwsLCwsLCwsLCwsLCwsLCwsLP/AABEIAMIBAwMBEQACEQEDEQH/xAAcAAEAAgMBAQEAAAAAAAAAAAAABQYDBAcCAQj/xABWEAABAwIDBAYGBAkGCA8AAAABAAIDBBEFEiEGMUFREyJhcYGRBxQjMqGxQlLB01RygpKUorKz0WJzo8Lh8BUkMzRTw9LxCBYXJSY1NkRFY2RldYST/8QAGgEBAAIDAQAAAAAAAAAAAAAAAAEFAgMEBv/EADURAAICAQMBBgQFBAEFAAAAAAABAhEDBBIhMQUTIkFRcTJhgbEzocHR8BQjkeHxFUJSU3L/2gAMAwEAAhEDEQA/AO4oAgCA1cVmcyGV8ds7Y3uZcEtzBpLbgEXF7cUBz7YfaHFsSpRVMkoIwXuYWuhmcQW24ibtCAsHq2Mf6fD/AP8ACf75APVsY/CMP/R5/vkA9Wxj8Iw/9Hn++QH31XGPwig/R5vv0A9Vxf8ACaD9Hm+/QD1XF/wmg/R5vv0A9Uxf8JoP0ab79APVMX/CaH9Gm+/QD1TF/wAJof0ab79APU8X/CqH9Gl+/QEXhe0VczF24dVOp5GmlM+eKJ8ZvmLQOtI7kUBfkAQBAEAQBAEAQBAEAQBAEAQBAEAQBAEAQHmVmYFp4gjzCA5X/wAHRxFBURu3srH3HK8UQt5tKA6sgCAIAgCAIAgCAIAgObVH/amP/wCNP7x6A6SgCAIAgCAIAgCAIAgCAIAgCAIAgCAIAgCAIDlPoUflqcZp/wDR1hI8XzNP7sIDqyA5pie3NTHWTQF9JD0czWxU9Q2SJ1TB1bysqi7o2k3dYWNrWKAksUxDEm18VIyekDZ2TyRuNPI4tbE5lmO9sMzrPGotu3ICuVfpCqmvrAJ6XpaerlhhouglfPUMY8BmVzJL3cCRfLvaeCAntsts56apibFGDDDEyevuC57IZZmxNyZfpN9o8jkzggM+1FXXx1VMyCrhbFVyujZen6QxZYHSXzdKOkuWHgLX42QEJWbTVYq6qndWmPoHxsb0eHS1WfNBG8vLozZnWceqfNAbmLbQ1LzWzMrYaOCjn9WYJIhIJpgxjiZnm5Ywl4aMgvbXXcQGL7U1sPRujyTsxCGJtG6MezhrXAAgktBdAWkyhztfZuFgEBf6CJ7I2NkeZHtY0PkIa0vcB1nZWgAXOtggOdVzrbURn/20/vJFKJirZ0KkxCKS4jljeRvDXtcR32Ki15GzJhyY+Zxa900bSGoIAgCAIAgCAIAgCAIAgCAIAgCAIAgCAIDlfo6aIsdxqLdnc2W3e4uJ/pfigOqICl7QbGVFR6xE2tIpqk3fFLF6w+K4AeKeRzx0bTbQWOU3IQExU7Oh1TR1AkIFJHNGGEZjI2VjGi7r6EZAdxvdAR1VsJFJHVxve69RVGrje0ZZKafIxrXxuBvmBZe+l7kIDGPR5TSyTTVobVSzZAXvZlyNZG1gDGgnLuLu8oDeptlA2OhY6Z7zQuzMcQ27wI3xta/ua61xyQGKfZF/rFRUQ1tRB6w5jpGRtgLczI2xggyRuI0bzQHyv2La98skVVVU5na0VAidGBMWtyZyHsdkeWgAuZa9kBhxOCgg9QpZJTF6q9kkDbk+5G+NvSuINmkOdqSNRv0UOSXU6sOiz5oOeONpfzj1+hYsIxJtRGZGbukkZvBvkkcy4I4HKCOwhE7NefDLDLbL0T/yk/yujj3pTNsYzAkH1CNthpdrp5b37NB5rHI+Cw7Ggnn3PyVr/KIzAa17KmF7CQ4Ss3cQXAEdxBI8Vpjwz0mrrJilGXSn9j9ArpPChAEAQBAEAQBAEAQBAEAQBAEAQBAEAQBAcqwVpj2srRwlo2kdtm032scgOqoAgCAIAgCAIAgKHt9sdJUP9ZgOZ+UB0ZNs2XcWE6X7D589c4Xyi97L7Thgj3WThXw/T3KzsntRJQPfBNG4sLruYerJG61iWh3A2GhtzB331xk48Ms9boIa1LJjkr9eqfvX88iO21rIanEhVtDnxepCHLmMTxL0j3A3IIsLt4HuWcskWjh0fZOqw5N7aX52v580aey9ZFBUNlnjdIGEFoa4DK4HRxaR17acRu4rCMkmWmp0+bLjcISSv5fyv8M7hhGKR1EYliddp05EEbw4cCuhNSVo8jqNPPBNwyKmbwQ5z6gCAIAgCAIAgCAIAgCAIAgCAIAgCAIDlWKP6Payk/8AOonA+Daj7sIDqqAIAgCAIAgCAIAgI7GMEgqW5Z4w625257fxXDUKGk+pvwanLgd45V/PQ4vtlhTaOrNM1znDoWTNLrXAe+RmU23kdHv039i0zhtPUdn9ovU3GSpohVgWUpbU2dG9F8j4aiqo5NHN1IBuMzHZXFp4ghzTfkAt2LhtHn+1XHNhx54/y/2aZ0tpW1nn2elBAQBAEAQBAEAQBAEAQBAEAQBAEAQBAcp9JFSynxzCKmRzWMtKxz3ENa1uou5x0A9qgLm/b3DR/wB+pvCVp+RQGtJ6ScLG+th8MzvkEB4Z6S8NOjZ3u/Fp6l482xEIDJ/yhUZ90VTu6kqtf6JZKLl0RjKcY/E6PI9IEBvlp699vq0c5+bUcWuqEZxkri7MZ29+rh2KO/8Aq5P3j2qKMj0NtpDuwyv8W07fnOlA+P2wqOGF1XjJSt/1qUKMD9sa36OFP73VVO39kuKUTR4/43Ygf/Doh31gPygUUTtZRNt5aiWpbU1EUcRdA2JrGSGXSOSRxcSWNt/lQLdi1ZfIvuw4NOb9v1K5Oeq4jkfktLPQNXwdOwx1sbkeN0sDX+cMf2tXSvxDzknfZtPylX5v9zoUbltaKQ8YnXtgjMj9wsAOJJNgEx43OSijTlyLHByZWztiQfcaRyBN/P8AsVi9BGvi5KpdpTv4VRaaKpEjGyN3OF9d45g9oVbODhJxfkW2OanFSXmZliZhAEAQBAEAQBAEAQBAEAQBAEBr1VFHJYyRseRexc1riL2va403DyQHiPDoxuYwdzWj7FNgyCnA3ad2incD2GdqiwULHqlwnkzHc4gDk0e7bwsfFXmmUViVHm9Y5SzS3fxEbgOKSGria2/WeGkX3sPvadgufBatTJODs36NOORbTpZgCqtxemB1OpJMckASiTVlhCgyRquhCgyKF6SG2fD+I/5hacvUv+xn4Z+6KW7UELSXV+Z0/ZOlcamKZwP/AFbS68Mzm5SO/wBm7zXRBc38jzGpyqOCWJf+yRfoCtzKkjdsaYSUr2l7WG4LS42aXA3tprqLjRZ4LU+FZy6pReNpuvc5bhge6YM0FzbM45WDvcdytFJx5plM4KXhtHZsNpuiiZHe+VoueZ3kjxJVRlnvm5epe4cfdwUV5GytZsCA1MSxBkLc0h3mwHEnkFsxYpZJbYmrNmjijukRrdpGn6Bt+Nr5WXW9DL1K3/qyv4OPcl6SpbI0PYbg+YPEFcc4OEtsizxZY5IqUehmWBsCAIAgCAIAgCAIAgCAICLxLGGxuyAZnWudbAX3eK6sOmeRbnwjg1euWB7UrZpM2kt7zBbsOvx3rc9DfRnJj7Wd+KPHyIfbcxStY6I+0IBLxuyWNmkc9R2iy26PHkVpul+pOuy4m1tVv9Cv7LVrKWYveA++hefeY07y3h8Lm3BZZ8G9UmYafUd3K2jqwcqmi8MUjlkkSar3qSTWlcoJRrlCSgek/wB+D8WT5tWjKX/Y3wy919mVTEsNMLYHa+2p2Sm/BxcbjwBYtbjVFhhz953i/wDGVfTj/Z2jZ8f4rT/zEX7tq6o9EeW1X40//p/cl4SsjmOabXbQdLWOhB6sYcG8rtIDz4k/AKx062Rr15KbWS7ybfkuCJfWZAXHcNSunftVnHs3Oi77EYtI57YgWmMhxN73bYaZNd194/tXHrYJxWRfU7uz8jjJ4n06ovCrS2CApnpLp39FFK2+WMuD+zPls49l22/KC69JNJtepxa2DlFP0KpQVvVFyriDtFFOKs6LsrTlkF3aZ3F4B5EADztfxVPrZqWXjy4L3s/HKGHnz5Jm65DtPl0B9QBAEB8ugPqAIAgCAIAgKRtLG6Ooc47ngEeAAP8AfuV1o5KWJL0PPdoY2srb8yv11bYHVdMqSOSELZo1s5jgF99i63xA+IWttxgbklKZE10/UdztfyIutUnwboLk67spXdLSQP3nIGnvZ1T+yqzLGpsu8Et2NMyYti0NOLzSNZfcD7x7mjU+AWFo2lRxH0iwi4hifJ2uIjae7efMBYuZJBVW31Q73WRNHc5x88wHwWO5kmhJtlVndI0dzGfaCo3MkrO0GPz1EjeklzhrLDqsFiSb+60cAFhLnqd2kz5cN7XSfsY63HJ5+ibIQ/o25GBrADl6ulmjX3QofJuxZ54VLb58s6TsrjOKPaGChvExrWsc5r6dxa0WaSZHWJsN4C2KTODM1J7m+Xyy8w+siIl0LBJY5Wtkz9a3VuXNaAL9pWal6nO+nBxqow+Wnle+rHRyOOVjXOaSWjV7szSRqSwWvfeu7Hli5FVkwyjDp5nypdmY4cwV0vlHKuGT3o6xC0sA7Q0956n2rCXiwyXy+xth4M8ZfP7nY7KpLoWQFM2/xsstTMNi9hdJzyElob3Gzr+C7NLjT8TODWZpR8MfqVPBKeNkjJANWuByncba2srN44yg0VPeyhNS60dGqdoWBrcgu5wvY/RFyNbdoOirMejk293CRaZ+0IwgpRVt/l7mo3H5OTPI/wAVuejh6s4F2rmvlL8/3JnDq9soNtCN45X3eC482F43yW2l1Uc8bXDXU3FpOoIAgCA+IAgCAWQCyA+PIAudANSSdAEBB41JDU0svRSRyZCBmY5r8jwQSLtJsbHdyK6dJKsqOXWxTwy+RzTEsFcWPBe43a4DW1iRpuVtlhcHTKPDlW9cGvtNPv5XAHdmCxzMzwRFJgck7CdGtc0gON9bi1wBvWtpsl5YwfJbcAbPSUvq7JGu65dntkcGEC7WXzAG4vcg7zpxHNl00pO0dGDtKEPDJOjWqtq6NjiyfD7vG8v6OV57S9+r+8lcEouLqSLjHOOSO6LtGA7UYQdX0OUc+jhA+DwseDMr+1+PUBja2jpsrnal5uCADuaA4jvJ8uIhtGcIORSsz5Tbh5Ad/NY9TfUcaMdRDleGXuS0uvuGl+fclCOZPyMmGTyNkDoXuY8bnNcWOA46g38EM5SjXJecO23r425TP0mm97WuI7jYE+N1lZySpvg1a7aOqm/yk8hHIOyN/NZYJZjRWMQprOLwN+89vatkWapqnZrtlc0dVxHy8lsUpR6M1ShGXxIsOyWJCF7Xv91r2m437wTYcdy2x1O1NNdbNMtLvalF9K/I71hOLw1Lc8EjXjjb3m9jmnVp71yHebyA4rtTiHS4hUOBuGERj8nqn4tJ8VZYFUUio1D3Tb+f2MGGTHpCDuBBHiF1434jjyLwk0J8spHMAju/3graviaNDVwRIxzqXA00WHZBjiZHn3dAO07z/ftVdr2koxLjsuDW6Xl0LKq0uAgCAIAgCAIAgCAgtun2w+q6ua8L2kbtHDKT4Ak+CMHPPQ9IPVMSjH0ZhJ+cy3+rW3B+JH3Rz6lXhn7MkK51rlX7+E83j6ogMWgbIWtJtme0frC658vJ04m4lyZYCw0A0A5BZUcErbs+OkUqIoqe1+ATVhh9Xh6V7HOzAkABjmnV1yPpBtu9cXaEFti/MuuyZNOUfIi4fRviBc29M1rQ1304srXk6HLn5KrouSExzZyaleKeVmV5vJm0LMh5ZdN4tbhYo0Zwm49DxQss3dlJOo5aAb+I0J8VAlJy6mjiw9q3+b/rIzLF8RipR122+sPmoN0+hPrI5QgN3CcXip5AaiBk8TjZ7XAFzR9Zl9L67jvUpGMnReqLaDBnPDIKNsjzuDaVl++7gLDtK2KMpOkapTxwVy4LLFiEDR1KZreQyxtt+bcLetJkZxvtPAnSv/BVNrsWAcJmU0kMzdGVEcjQD/JkAHWb2OstGTFKHVHVg1OPN8D+nmZ6D0lH1d4ljvUBtmFo6kjjoC4fRI3kbjbS25RjW6STNmWThFtHPqGJ93vf7z3XOoJtzNuZJVpGLKeckb1A72jh2N+1bY9TTL4TaroHvqmFhIHqxvyJEvVv+c7zUTvv415oyx1/Tyvyf3RM4PSTOkY15GUuaDYa2JAXROThBu+iOaKjOail1aOqU8DWNDGCzRuC8/KTk7fU9NCEYR2xXBkWJkEAQBAEAQBAEAQEZtNT9JR1LPrQSgd5Y63xQHJPQ272mKR/XgicPASj+uFljdST+Zryq4SXyZM4gdCvRP4Ty+Pqik7Ywn/A8VS5/tnVTongFtmhpmLDYatcQxh38dyo82XI1tkeiwYMae+H/B0mvysy5XB12NJG8tNhcEq008pSgtyr9Sm1WGEJvY1+xFVGKMbx15bz8F0Npcs51jbZHUe3EsBf0DI+tbrPDidL20DhYalUmq1PfS46I9DpNL3MeerPcnpHrjxiHdH/ALTiuWzrohMbx+ery9O4OyXy2a1tr2vqBfgEBFqCSPqheojv9R39ZAbsMDW6gAFKMnNvqZroYi6A8SxhwsVKdENWW/YahbHE541c91ieOVtrDzuVa6KKcNxQ9pye9Q8qLUCullSeZow5pa4Xa4EEcwsZRUlTMoTlCSlHqjmddTmJ7muBADiASLXAOh8VSTjtk16Hr8c98VL1VmuyrhgvI4WeermuTcb7AXtw+C7dPngl4upwanTzb8HQlsIiNzI7QutpyHDx1Xdj5dlfkdKifgPtR/N7+5x/ifILZt/up/L9TU5Vha9WvsWHCD7WP8dvzCw1PGN+xGjjeePuVb0n4tUjFY46eaRgZBG0hjy32skjzcsvqcpZwVGz0/mdjCA+oAgCAIAgCAIAgMVXIxrHOkc1rA05nOIa0NtqSToAgPz1sNtFHQVkz5Q58b6VzPZ2JLhIzKdSBbKHeYUXSsVboulfxC9K+h5OBA4cy8pLnNLGDM5hH0h1W68dTfzXJCKurVHZkk9vF2yxMrQV1Jo43Bo9+rsdrYXWVtGHKIfabAbxmSEDpG6kahrxx3fStr27u0V2q0ymnOK5+/8AsstDrpRksc3x9v8ARS4Ip5HBsYa5x3Nax8jvAA3VSXxZ8L9HeIzWLskLebxY27GguN+wgKaFlwwj0UxMIdU1Esx4taGwx/qgv/WCULNfGPRNBmM0NQ+MgGzZSHxgcg7QtHacyULKBiNF0LzGZIpLfSifnZ3XsNexAa11BJ9ugF0ILTshiAAMTjY5sze0Eagd1r+Ks9BkVOD6+RT9qYW6yL2ZZmSgcVYuNlNVnyeuaxpc42AFyf78VrnUFul0M8eGWSSjFckhRekOhytY4yNAaB1oydwt9C6opS3Nv1PVwhsioryKfiNfS4ni8FN0LHUjRJmIBidI/onOz5m5XABzWgDv5okL5MO1lLBSYnTUtNGWtqY4gSXveWvdM+PMc5JItbS43LfizvG+eTnz6VZEq4o+YLVOfUVLXWtDPJA22lxG9zcx7SdfFWGkyvLKUn8l9ys1uFYYRgvm/sXHBBeeAc3m/hFI75gKda6xs1dnRvOvlZRq5vTbRS8R63TN8Io4sw/VKpWeiR3RSAgCAIAgCAIAgCAru3mBvrKN8MZGfM1wDiQ12U6tJHZ8QO9GD8+VWAzx1XQOaTMLxiIddxJbnAaWk5jbXuWL6ErqdJxCXrHvXpG+DysYlHmrXMnqB1g17NN9s2YEfMqpWRQzT+ZcvE8mCD9DPQYqWxtJ1sLdu8gfCy3LNtjZzvA5z2olaHHC4F1iMvC+9bsWp3ptGrNpe7aT8y3U1QHsDhxAI8V1LnlFbKO10U5m0dRh9RJHC/KzNmDHNDmODtRpvHLQ8FRaiHd5HE9RpsneYoyLlhXpYjc328Lg4DQxEPa48rOIy/FarN5G4t6UJ33FPG2IfWd7R/lo0fFRYKfiOLT1BvPK+TsceqO5o6o8lFkmmgPqA6LsfshQ1kAkzz5xpKzMwZH9lmXyneD9oKkE7U7D4dC3M+N7uQMklyfBwWzHieR0jRn1EcMd0ir1mzkJkLo2FgJBazMXBtuROp56q0xaLFHmXLKbJ2nknxHhGzTURaOs8nvK7ePI4XOz5U4YyTR/WHI8O625YZMcMiqaszx6jJjdwdFVx/BjAQ5pvG7QHi131T9h7DyVLqdP3T46F9o9Ws6p8SX8shsKxttNUGVozPDco1sLu3m/IAHvuFrgr4OictvJtYhjjKiqgq5HWkgyZGttlOSQvFwdd7juIXR3ON9Wzleoyr/tX5li2f1dJLaxlkdI4Wt1nnMdO8qx0sVFOir1k3Jq2XPZ7/OYR2SO8mW/rDzWnX/AbOzF/dfsUTYQdNjckm8et1kn5IMgZ82qpfUvkdzQBAEAQBAEAQBAEBikmsslEg4liM3/AEhY7/1B+FG5QuJE+Rc8QbTucXOYCTqdSLntANlvWeaVJnPLT427cTn222U1Ac0ANMTLAaDqlzbDwaFomn1fmboNcxXkV3IL3ssbM6XU3sLd1iOYXZpPMr9d1Rc9l5bw5TvY4t8N4+BVrifhoptQvFfqVX0mRFkkEw3EOjd3jrN8bZ/JcHaEOVP6Fl2Xk8MofUokldlPs7t5kHf4KtLajcpsfP07H4HzGiAl6TEGv3fYfkooWbIeOaEnsFASmzWOvo52zM1G6Rl7B7OI7+IPA+KA6biuKiYh7b5MoLQRY2IBNxwP8FdaTFth7nm9fl73K15Lj9yvTYmLkDgurclwc6xcWa0mKqHkSM1iPAxW+4qO9RPdGjJjME8b4pXdR+gIve4Nwerra4+JXJnzY5QcZP2OvT6fLDIpxXTqVaOhYaiUxtyta7KLX1LdHHXtB8lzYMfmdmoyeRuUuIZ3mOM5i3Q6aN1tqd3A+S6YZE3SOSeJpbpcFswpmVuu/iu3GqRw5HbI3biqcz1csc5pHSm7SWkW6PiPFV3aL+FFj2UuZv2/UruwO0RpJGztaJHZXB7XE3LXOu7rcHaDXXjoq1vkuF0P0jSTiRjJACA9rXAHeA4AgHt1UgyoAgCAIAgCAIDxK6ylIgi6uY8lsBw/H5v+d3EGxEzv3DgtT+InyJh8jzxJUkEBtdK5rYXcQHA35F/+9bZq8cPr9zRjbWWf0+xGRm7Q7nfwsSFhPFtVmcMyk9tG7hXveK6NL0OTW9foWbZye08jPrNzDvabH4O+Cssb8TRV5o+BMz7Y4Y2ogLHAnKQ8W0IIuNPAuU6jEsmOmY6TK8eS0cdxWgMMhYdRa4PMH7d6o8kHCVHosWRZI7kaRC1mw834jegM8dfK3dI7xOb9q6EmduNSji094/gQgJXZ+pkqqmGA2AfIMxBcOo27n8fqgrZhhvmomnPk7vG5eh1/FKoRskkJsGjwAA1V/JqMWzzWOLlJL1ObyFzx0j97nE927RU+oulIvtKo24+lGVldZobZxt/HmVlDOlBJmGTTSc210PUWIkG+U+YCn+piR/RyMWDREztuAGl4Nt+9wJ+1c2Px5Ir2OrJ4MUn8mWuow0NqHtGjZH5vB/Wdbuu7yVnkXdqTKjB/dcU/5RCY4ekxYQQuMbZOgZL0dmkmznvde3vZC0X7Aq1TlF1F0XMscZfErotsdBJEctnuANmutmzN4EkC17b+1W2DNFxVvkpdRp5qTpcfI1dtsCc6idVvdlEAt0ZaczxJJGy+a/Vtfkb2XHr5qbW19Dt7OxSxxk5Kr/Q1/RhsdBVmV0uYNiMfUaQ0PzZtHG17acCO9cCLI7exoAAAsALAcgNykg9IAgCAIAgCAIDy9t1KdEGpNCs07IIatwhj3ZzG0utbNlGa3K++ymgR8uCN5KKFnLPSo7o5Wwhu6MOJ55nG1u7L8exRNvbRikt9/Ip2ETOBy36pubdqxcntolRW6yVgxNscga7QEXvw3nQ+S3afIo8M0anE58olsBxljq+FrSTnL2k8NY3H7AuzHmTypI4M2nksLb8v3LvVPsNeSspOkVsVyUbaCkjeQbAjtG7uVPrIriSLrQyfMWVupwRnDMPG4+K4SxNF+DHg/wA22+1QDC7Cnc2/H+CA+DC3c2/H+CCy7ei3B8s8s5N+jjyjT6Tzvv3MI/KXfoIXNv0K3tOdY1H1f2LRtaC6Axg7xd1/q3uR4jRd+oTcKRX6VpT3MruIw5Yo+/5j+xcOsVQiWGhlc5exHBV5aBAbFBJle0/ygFv034iZy6v8JoteLVVjC88WuF/xSP8AaXdrJcJepXaCPib9P1KjgU3SYk+fgx8h8mCJqrfMuF0OkUuMEcVlZBqbcYqH4fOy+8R/CaM/Yob4JRteheSzar8aH5SKIKyWdRY66NUQelBIQBAEAQBAEAQHwhAY3xrJMxaNOWNbFyQc09LmDxuiFSb5m5YyODmkkjuIN+9YTXmSijzbB1DWh4ZdpaHXD2aC19xIO5YbWTaIJ1A0Nc8kkNAJ3bi4NHxcFCZLRKYZQtgkpaq/VJD7AagbjfmbFdOnVSUn5HHqncHBeaLDjW0cR6kbszn3FxewFje5PG19FYZdVB+GLsrsWkmlukqRoT6svyWnLHdBm7DLZkRHAtf7pBVa00Wqkn0PJp1BkeDShAY3UyAvOxkLW0pses6R2fsIsAPzQD+UVb6BLu7+ZSdotvKr6UQ+0+MD1l8AOrQ0d99SB4W81ObKt7h7EYML7tT9zHjLrxM7CPkVo1nMEdGh4yP2IyFgI1K5MWJTVtnZmzuEqSPk+VrXHk0kd9tPitjwwSbNUdRklJI1IS7o43k/S1/KuW/ALXg4Zt1CtF1np+lggPLP8cn8F1avlR+px6FVKf0/Ui8C2bfEXlzgcx0tfdckk34m407Fw0WRNso3BSCN2mhd6tJodzTuJ0D2klYsyLN6JY3CCV2UjNKLG1swDBax4i5PmVlAM6ZTOPFZMg21rJCAIAgCAIAgCAIDy9SiGac7ltRic59L03+JAc52D9SQ/YsJvglEhUyARFvKO36qmxRyOGmMjJY22u6MWvoLiSN32LUjJm7BAehjjkFixtrg9pP2rbHI4qjRPGpOyHbTe3yN1LTcc91/kSoi/GZTX9uiyRMJZaxvyVjuSjyVWyTlSRjiwoA33Hs3LiyST4SLDFBx5bMrqZaToMTqUoDGaVRQsntlDl6SPnlePA2d8CPJWGglUnEru0YXFS+hRdr6N3rksgPvuzNPaABbv0WjUprK36m/SNSwqPoeY8Ze4NZIBYfS7uxYZMzlGmZ4sEYT3I08UqH3b0byBbW1t91qjJpcM3zhFu2jTdUSWILiQVLk6qzFQjdpE/s7TGoqRGLhvRkHsDWktJHPN8CUxumTkjuVHTcLw0sjax1iRfduW/Lk318jRhxd2n8yXgw+61m83ocLHJKBvQYWOSUTZL00BCWkDcYyy1t2Se1BIQBAEAQBAEAQBAfCgNKoYtqMTm3pbo5H08LY2OeTUC4a0usOikFzYaDXeVhMlGlLVPINwRofkoBT9nReW38g/NqxiSyyf4PzbwszExR7OR9KJhmDgN1+qdCNRbkfgiQZKtoSsjGj4cNPJAeThqiibMMlDbglA1pKVKFmKnpujk6TW+WwPIcQu3SJFdrL+hVtpZSH6bwCfMrRq34kb9EvC2R0AEl87bWtruuuU7UepqBjRmJIBNhuOvl2LLbJK/Ix3Rctt8o2ZcBLITO4O6MBrr3bqHEAWA13kKGnVkqrL16PsLj6PpgOs4lo7BofM81lBeZDL1TUi2EEpT0wUkG/FAobok2o4lrciUjIAsTI+oAgCAIAgCAIAgCAIAgMckd1knRFEdWUGZZWmCGqNnw66ULKhgno6kgfnfMx3ULbNaRqSNbk9nJYqFBssceCW4LKiDYZhPYpoGQYd2IQfDh6mgYn4f2IDVlw7sQGhNh1uCgxo1JqUWsQs4zcXaNc8amqZQNrcLkMwDI3lpa0ZrEi9yTruGi1ZZOcrZswwUI0jziMIaQALaFYSNkTLUYVJPDGxpaACHC99dCOHep5aISpk7j1Nkw2SO98kTBfdfK5uvwUv4aCXJM+jTWlHY4/sMUw6CXUv9KxbDEkoY1i2SbTWrW2Ske1BkEAQBAEAQBAEAQBAEAQBAEAQHksCm2KPPQhTuZFDoRyTcxR4NMFO8ijyaYKd4o8GmU7iKPDqVNyBglpVINKak7EBG1OHKARNVRLFkooe2TMsrB/Iv8ArH+CwkZIm8LZaKP+bZ+yFkuhB52heDSzDnGVD6BEj6Lf81d2S2/o41MOgZ0OkatiMSVhYtcmSkZViZBAEAQBAEAQBAEAQBAEAQBAEAQBAEAQBAEAQHyyCj45ilMijC+nWSmRRrS0aytMgjanDbpRJRdsthamZ4lgyOswNLCcrrguNwT1Tv4kblhKLJTJSk2bkY1rXDUNaPIAKaBkm2UbK1zH3s4EG2hseSUCe2W2ZjpIREzM7rFznOtmcTYa2AGgAHgpSSQLBHTgKHIUZ1gSEAQBAEAQBAEAQBAEAQBAEAQBAEAQBAEAQBAEAQBAEB5cpRDMD1miD4FIMUgQHmMISbkSwkDKsSQgCAIAgCAIAgCA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581" name="AutoShape 5" descr="data:image/jpeg;base64,/9j/4AAQSkZJRgABAQAAAQABAAD/2wCEAAkGBxQTEhQSEhQVFhUVFBUWFRYYGBcUFRUUGBQWGBUXFhYYHCggGBolHBYVITEhJSorLi4uFx81ODMsNygtLisBCgoKDg0OGxAQGiwkICQsLCwsNCwsLCwsLCwvLCwtLCwsLCwsLCwsLCwsLCwsLCwsLCwsLCwsLCwsLCwsLCwsLP/AABEIAMIBAwMBEQACEQEDEQH/xAAcAAEAAgMBAQEAAAAAAAAAAAAABQYDBAcCAQj/xABWEAABAwIDBAYGBAkGCA8AAAABAAIDBBEFEiEGMUFREyJhcYGRBxQjMqGxQlLB01RygpKUorKz0WJzo8Lh8BUkMzRTw9LxCBYXJSY1NkRFY2RldYST/8QAGgEBAAIDAQAAAAAAAAAAAAAAAAEFAgMEBv/EADURAAICAQMBBgQFBAEFAAAAAAABAhEDBBIhMQUTIkFRcTJhgbEzocHR8BQjkeHxFUJSU3L/2gAMAwEAAhEDEQA/AO4oAgCA1cVmcyGV8ds7Y3uZcEtzBpLbgEXF7cUBz7YfaHFsSpRVMkoIwXuYWuhmcQW24ibtCAsHq2Mf6fD/AP8ACf75APVsY/CMP/R5/vkA9Wxj8Iw/9Hn++QH31XGPwig/R5vv0A9Vxf8ACaD9Hm+/QD1XF/wmg/R5vv0A9Uxf8JoP0ab79APVMX/CaH9Gm+/QD1TF/wAJof0ab79APU8X/CqH9Gl+/QEXhe0VczF24dVOp5GmlM+eKJ8ZvmLQOtI7kUBfkAQBAEAQBAEAQBAEAQBAEAQBAEAQBAEAQHmVmYFp4gjzCA5X/wAHRxFBURu3srH3HK8UQt5tKA6sgCAIAgCAIAgCAIAgObVH/amP/wCNP7x6A6SgCAIAgCAIAgCAIAgCAIAgCAIAgCAIAgCAIDlPoUflqcZp/wDR1hI8XzNP7sIDqyA5pie3NTHWTQF9JD0czWxU9Q2SJ1TB1bysqi7o2k3dYWNrWKAksUxDEm18VIyekDZ2TyRuNPI4tbE5lmO9sMzrPGotu3ICuVfpCqmvrAJ6XpaerlhhouglfPUMY8BmVzJL3cCRfLvaeCAntsts56apibFGDDDEyevuC57IZZmxNyZfpN9o8jkzggM+1FXXx1VMyCrhbFVyujZen6QxZYHSXzdKOkuWHgLX42QEJWbTVYq6qndWmPoHxsb0eHS1WfNBG8vLozZnWceqfNAbmLbQ1LzWzMrYaOCjn9WYJIhIJpgxjiZnm5Ywl4aMgvbXXcQGL7U1sPRujyTsxCGJtG6MezhrXAAgktBdAWkyhztfZuFgEBf6CJ7I2NkeZHtY0PkIa0vcB1nZWgAXOtggOdVzrbURn/20/vJFKJirZ0KkxCKS4jljeRvDXtcR32Ki15GzJhyY+Zxa900bSGoIAgCAIAgCAIAgCAIAgCAIAgCAIAgCAIDlfo6aIsdxqLdnc2W3e4uJ/pfigOqICl7QbGVFR6xE2tIpqk3fFLF6w+K4AeKeRzx0bTbQWOU3IQExU7Oh1TR1AkIFJHNGGEZjI2VjGi7r6EZAdxvdAR1VsJFJHVxve69RVGrje0ZZKafIxrXxuBvmBZe+l7kIDGPR5TSyTTVobVSzZAXvZlyNZG1gDGgnLuLu8oDeptlA2OhY6Z7zQuzMcQ27wI3xta/ua61xyQGKfZF/rFRUQ1tRB6w5jpGRtgLczI2xggyRuI0bzQHyv2La98skVVVU5na0VAidGBMWtyZyHsdkeWgAuZa9kBhxOCgg9QpZJTF6q9kkDbk+5G+NvSuINmkOdqSNRv0UOSXU6sOiz5oOeONpfzj1+hYsIxJtRGZGbukkZvBvkkcy4I4HKCOwhE7NefDLDLbL0T/yk/yujj3pTNsYzAkH1CNthpdrp5b37NB5rHI+Cw7Ggnn3PyVr/KIzAa17KmF7CQ4Ss3cQXAEdxBI8Vpjwz0mrrJilGXSn9j9ArpPChAEAQBAEAQBAEAQBAEAQBAEAQBAEAQBAcqwVpj2srRwlo2kdtm032scgOqoAgCAIAgCAIAgKHt9sdJUP9ZgOZ+UB0ZNs2XcWE6X7D589c4Xyi97L7Thgj3WThXw/T3KzsntRJQPfBNG4sLruYerJG61iWh3A2GhtzB331xk48Ms9boIa1LJjkr9eqfvX88iO21rIanEhVtDnxepCHLmMTxL0j3A3IIsLt4HuWcskWjh0fZOqw5N7aX52v580aey9ZFBUNlnjdIGEFoa4DK4HRxaR17acRu4rCMkmWmp0+bLjcISSv5fyv8M7hhGKR1EYliddp05EEbw4cCuhNSVo8jqNPPBNwyKmbwQ5z6gCAIAgCAIAgCAIAgCAIAgCAIAgCAIDlWKP6Payk/8AOonA+Daj7sIDqqAIAgCAIAgCAIAgI7GMEgqW5Z4w625257fxXDUKGk+pvwanLgd45V/PQ4vtlhTaOrNM1znDoWTNLrXAe+RmU23kdHv039i0zhtPUdn9ovU3GSpohVgWUpbU2dG9F8j4aiqo5NHN1IBuMzHZXFp4ghzTfkAt2LhtHn+1XHNhx54/y/2aZ0tpW1nn2elBAQBAEAQBAEAQBAEAQBAEAQBAEAQBAcp9JFSynxzCKmRzWMtKxz3ENa1uou5x0A9qgLm/b3DR/wB+pvCVp+RQGtJ6ScLG+th8MzvkEB4Z6S8NOjZ3u/Fp6l482xEIDJ/yhUZ90VTu6kqtf6JZKLl0RjKcY/E6PI9IEBvlp699vq0c5+bUcWuqEZxkri7MZ29+rh2KO/8Aq5P3j2qKMj0NtpDuwyv8W07fnOlA+P2wqOGF1XjJSt/1qUKMD9sa36OFP73VVO39kuKUTR4/43Ygf/Doh31gPygUUTtZRNt5aiWpbU1EUcRdA2JrGSGXSOSRxcSWNt/lQLdi1ZfIvuw4NOb9v1K5Oeq4jkfktLPQNXwdOwx1sbkeN0sDX+cMf2tXSvxDzknfZtPylX5v9zoUbltaKQ8YnXtgjMj9wsAOJJNgEx43OSijTlyLHByZWztiQfcaRyBN/P8AsVi9BGvi5KpdpTv4VRaaKpEjGyN3OF9d45g9oVbODhJxfkW2OanFSXmZliZhAEAQBAEAQBAEAQBAEAQBAEBr1VFHJYyRseRexc1riL2va403DyQHiPDoxuYwdzWj7FNgyCnA3ad2incD2GdqiwULHqlwnkzHc4gDk0e7bwsfFXmmUViVHm9Y5SzS3fxEbgOKSGria2/WeGkX3sPvadgufBatTJODs36NOORbTpZgCqtxemB1OpJMckASiTVlhCgyRquhCgyKF6SG2fD+I/5hacvUv+xn4Z+6KW7UELSXV+Z0/ZOlcamKZwP/AFbS68Mzm5SO/wBm7zXRBc38jzGpyqOCWJf+yRfoCtzKkjdsaYSUr2l7WG4LS42aXA3tprqLjRZ4LU+FZy6pReNpuvc5bhge6YM0FzbM45WDvcdytFJx5plM4KXhtHZsNpuiiZHe+VoueZ3kjxJVRlnvm5epe4cfdwUV5GytZsCA1MSxBkLc0h3mwHEnkFsxYpZJbYmrNmjijukRrdpGn6Bt+Nr5WXW9DL1K3/qyv4OPcl6SpbI0PYbg+YPEFcc4OEtsizxZY5IqUehmWBsCAIAgCAIAgCAIAgCAICLxLGGxuyAZnWudbAX3eK6sOmeRbnwjg1euWB7UrZpM2kt7zBbsOvx3rc9DfRnJj7Wd+KPHyIfbcxStY6I+0IBLxuyWNmkc9R2iy26PHkVpul+pOuy4m1tVv9Cv7LVrKWYveA++hefeY07y3h8Lm3BZZ8G9UmYafUd3K2jqwcqmi8MUjlkkSar3qSTWlcoJRrlCSgek/wB+D8WT5tWjKX/Y3wy919mVTEsNMLYHa+2p2Sm/BxcbjwBYtbjVFhhz953i/wDGVfTj/Z2jZ8f4rT/zEX7tq6o9EeW1X40//p/cl4SsjmOabXbQdLWOhB6sYcG8rtIDz4k/AKx062Rr15KbWS7ybfkuCJfWZAXHcNSunftVnHs3Oi77EYtI57YgWmMhxN73bYaZNd194/tXHrYJxWRfU7uz8jjJ4n06ovCrS2CApnpLp39FFK2+WMuD+zPls49l22/KC69JNJtepxa2DlFP0KpQVvVFyriDtFFOKs6LsrTlkF3aZ3F4B5EADztfxVPrZqWXjy4L3s/HKGHnz5Jm65DtPl0B9QBAEB8ugPqAIAgCAIAgKRtLG6Ooc47ngEeAAP8AfuV1o5KWJL0PPdoY2srb8yv11bYHVdMqSOSELZo1s5jgF99i63xA+IWttxgbklKZE10/UdztfyIutUnwboLk67spXdLSQP3nIGnvZ1T+yqzLGpsu8Et2NMyYti0NOLzSNZfcD7x7mjU+AWFo2lRxH0iwi4hifJ2uIjae7efMBYuZJBVW31Q73WRNHc5x88wHwWO5kmhJtlVndI0dzGfaCo3MkrO0GPz1EjeklzhrLDqsFiSb+60cAFhLnqd2kz5cN7XSfsY63HJ5+ibIQ/o25GBrADl6ulmjX3QofJuxZ54VLb58s6TsrjOKPaGChvExrWsc5r6dxa0WaSZHWJsN4C2KTODM1J7m+Xyy8w+siIl0LBJY5Wtkz9a3VuXNaAL9pWal6nO+nBxqow+Wnle+rHRyOOVjXOaSWjV7szSRqSwWvfeu7Hli5FVkwyjDp5nypdmY4cwV0vlHKuGT3o6xC0sA7Q0956n2rCXiwyXy+xth4M8ZfP7nY7KpLoWQFM2/xsstTMNi9hdJzyElob3Gzr+C7NLjT8TODWZpR8MfqVPBKeNkjJANWuByncba2srN44yg0VPeyhNS60dGqdoWBrcgu5wvY/RFyNbdoOirMejk293CRaZ+0IwgpRVt/l7mo3H5OTPI/wAVuejh6s4F2rmvlL8/3JnDq9soNtCN45X3eC482F43yW2l1Uc8bXDXU3FpOoIAgCA+IAgCAWQCyA+PIAudANSSdAEBB41JDU0svRSRyZCBmY5r8jwQSLtJsbHdyK6dJKsqOXWxTwy+RzTEsFcWPBe43a4DW1iRpuVtlhcHTKPDlW9cGvtNPv5XAHdmCxzMzwRFJgck7CdGtc0gON9bi1wBvWtpsl5YwfJbcAbPSUvq7JGu65dntkcGEC7WXzAG4vcg7zpxHNl00pO0dGDtKEPDJOjWqtq6NjiyfD7vG8v6OV57S9+r+8lcEouLqSLjHOOSO6LtGA7UYQdX0OUc+jhA+DwseDMr+1+PUBja2jpsrnal5uCADuaA4jvJ8uIhtGcIORSsz5Tbh5Ad/NY9TfUcaMdRDleGXuS0uvuGl+fclCOZPyMmGTyNkDoXuY8bnNcWOA46g38EM5SjXJecO23r425TP0mm97WuI7jYE+N1lZySpvg1a7aOqm/yk8hHIOyN/NZYJZjRWMQprOLwN+89vatkWapqnZrtlc0dVxHy8lsUpR6M1ShGXxIsOyWJCF7Xv91r2m437wTYcdy2x1O1NNdbNMtLvalF9K/I71hOLw1Lc8EjXjjb3m9jmnVp71yHebyA4rtTiHS4hUOBuGERj8nqn4tJ8VZYFUUio1D3Tb+f2MGGTHpCDuBBHiF1434jjyLwk0J8spHMAju/3graviaNDVwRIxzqXA00WHZBjiZHn3dAO07z/ftVdr2koxLjsuDW6Xl0LKq0uAgCAIAgCAIAgCAgtun2w+q6ua8L2kbtHDKT4Ak+CMHPPQ9IPVMSjH0ZhJ+cy3+rW3B+JH3Rz6lXhn7MkK51rlX7+E83j6ogMWgbIWtJtme0frC658vJ04m4lyZYCw0A0A5BZUcErbs+OkUqIoqe1+ATVhh9Xh6V7HOzAkABjmnV1yPpBtu9cXaEFti/MuuyZNOUfIi4fRviBc29M1rQ1304srXk6HLn5KrouSExzZyaleKeVmV5vJm0LMh5ZdN4tbhYo0Zwm49DxQss3dlJOo5aAb+I0J8VAlJy6mjiw9q3+b/rIzLF8RipR122+sPmoN0+hPrI5QgN3CcXip5AaiBk8TjZ7XAFzR9Zl9L67jvUpGMnReqLaDBnPDIKNsjzuDaVl++7gLDtK2KMpOkapTxwVy4LLFiEDR1KZreQyxtt+bcLetJkZxvtPAnSv/BVNrsWAcJmU0kMzdGVEcjQD/JkAHWb2OstGTFKHVHVg1OPN8D+nmZ6D0lH1d4ljvUBtmFo6kjjoC4fRI3kbjbS25RjW6STNmWThFtHPqGJ93vf7z3XOoJtzNuZJVpGLKeckb1A72jh2N+1bY9TTL4TaroHvqmFhIHqxvyJEvVv+c7zUTvv415oyx1/Tyvyf3RM4PSTOkY15GUuaDYa2JAXROThBu+iOaKjOail1aOqU8DWNDGCzRuC8/KTk7fU9NCEYR2xXBkWJkEAQBAEAQBAEAQEZtNT9JR1LPrQSgd5Y63xQHJPQ272mKR/XgicPASj+uFljdST+Zryq4SXyZM4gdCvRP4Ty+Pqik7Ywn/A8VS5/tnVTongFtmhpmLDYatcQxh38dyo82XI1tkeiwYMae+H/B0mvysy5XB12NJG8tNhcEq008pSgtyr9Sm1WGEJvY1+xFVGKMbx15bz8F0Npcs51jbZHUe3EsBf0DI+tbrPDidL20DhYalUmq1PfS46I9DpNL3MeerPcnpHrjxiHdH/ALTiuWzrohMbx+ery9O4OyXy2a1tr2vqBfgEBFqCSPqheojv9R39ZAbsMDW6gAFKMnNvqZroYi6A8SxhwsVKdENWW/YahbHE541c91ieOVtrDzuVa6KKcNxQ9pye9Q8qLUCullSeZow5pa4Xa4EEcwsZRUlTMoTlCSlHqjmddTmJ7muBADiASLXAOh8VSTjtk16Hr8c98VL1VmuyrhgvI4WeermuTcb7AXtw+C7dPngl4upwanTzb8HQlsIiNzI7QutpyHDx1Xdj5dlfkdKifgPtR/N7+5x/ifILZt/up/L9TU5Vha9WvsWHCD7WP8dvzCw1PGN+xGjjeePuVb0n4tUjFY46eaRgZBG0hjy32skjzcsvqcpZwVGz0/mdjCA+oAgCAIAgCAIAgMVXIxrHOkc1rA05nOIa0NtqSToAgPz1sNtFHQVkz5Q58b6VzPZ2JLhIzKdSBbKHeYUXSsVboulfxC9K+h5OBA4cy8pLnNLGDM5hH0h1W68dTfzXJCKurVHZkk9vF2yxMrQV1Jo43Bo9+rsdrYXWVtGHKIfabAbxmSEDpG6kahrxx3fStr27u0V2q0ymnOK5+/8AsstDrpRksc3x9v8ARS4Ip5HBsYa5x3Nax8jvAA3VSXxZ8L9HeIzWLskLebxY27GguN+wgKaFlwwj0UxMIdU1Esx4taGwx/qgv/WCULNfGPRNBmM0NQ+MgGzZSHxgcg7QtHacyULKBiNF0LzGZIpLfSifnZ3XsNexAa11BJ9ugF0ILTshiAAMTjY5sze0Eagd1r+Ks9BkVOD6+RT9qYW6yL2ZZmSgcVYuNlNVnyeuaxpc42AFyf78VrnUFul0M8eGWSSjFckhRekOhytY4yNAaB1oydwt9C6opS3Nv1PVwhsioryKfiNfS4ni8FN0LHUjRJmIBidI/onOz5m5XABzWgDv5okL5MO1lLBSYnTUtNGWtqY4gSXveWvdM+PMc5JItbS43LfizvG+eTnz6VZEq4o+YLVOfUVLXWtDPJA22lxG9zcx7SdfFWGkyvLKUn8l9ys1uFYYRgvm/sXHBBeeAc3m/hFI75gKda6xs1dnRvOvlZRq5vTbRS8R63TN8Io4sw/VKpWeiR3RSAgCAIAgCAIAgCAru3mBvrKN8MZGfM1wDiQ12U6tJHZ8QO9GD8+VWAzx1XQOaTMLxiIddxJbnAaWk5jbXuWL6ErqdJxCXrHvXpG+DysYlHmrXMnqB1g17NN9s2YEfMqpWRQzT+ZcvE8mCD9DPQYqWxtJ1sLdu8gfCy3LNtjZzvA5z2olaHHC4F1iMvC+9bsWp3ptGrNpe7aT8y3U1QHsDhxAI8V1LnlFbKO10U5m0dRh9RJHC/KzNmDHNDmODtRpvHLQ8FRaiHd5HE9RpsneYoyLlhXpYjc328Lg4DQxEPa48rOIy/FarN5G4t6UJ33FPG2IfWd7R/lo0fFRYKfiOLT1BvPK+TsceqO5o6o8lFkmmgPqA6LsfshQ1kAkzz5xpKzMwZH9lmXyneD9oKkE7U7D4dC3M+N7uQMklyfBwWzHieR0jRn1EcMd0ir1mzkJkLo2FgJBazMXBtuROp56q0xaLFHmXLKbJ2nknxHhGzTURaOs8nvK7ePI4XOz5U4YyTR/WHI8O625YZMcMiqaszx6jJjdwdFVx/BjAQ5pvG7QHi131T9h7DyVLqdP3T46F9o9Ws6p8SX8shsKxttNUGVozPDco1sLu3m/IAHvuFrgr4OictvJtYhjjKiqgq5HWkgyZGttlOSQvFwdd7juIXR3ON9Wzleoyr/tX5li2f1dJLaxlkdI4Wt1nnMdO8qx0sVFOir1k3Jq2XPZ7/OYR2SO8mW/rDzWnX/AbOzF/dfsUTYQdNjckm8et1kn5IMgZ82qpfUvkdzQBAEAQBAEAQBAEBikmsslEg4liM3/AEhY7/1B+FG5QuJE+Rc8QbTucXOYCTqdSLntANlvWeaVJnPLT427cTn222U1Ac0ANMTLAaDqlzbDwaFomn1fmboNcxXkV3IL3ssbM6XU3sLd1iOYXZpPMr9d1Rc9l5bw5TvY4t8N4+BVrifhoptQvFfqVX0mRFkkEw3EOjd3jrN8bZ/JcHaEOVP6Fl2Xk8MofUokldlPs7t5kHf4KtLajcpsfP07H4HzGiAl6TEGv3fYfkooWbIeOaEnsFASmzWOvo52zM1G6Rl7B7OI7+IPA+KA6biuKiYh7b5MoLQRY2IBNxwP8FdaTFth7nm9fl73K15Lj9yvTYmLkDgurclwc6xcWa0mKqHkSM1iPAxW+4qO9RPdGjJjME8b4pXdR+gIve4Nwerra4+JXJnzY5QcZP2OvT6fLDIpxXTqVaOhYaiUxtyta7KLX1LdHHXtB8lzYMfmdmoyeRuUuIZ3mOM5i3Q6aN1tqd3A+S6YZE3SOSeJpbpcFswpmVuu/iu3GqRw5HbI3biqcz1csc5pHSm7SWkW6PiPFV3aL+FFj2UuZv2/UruwO0RpJGztaJHZXB7XE3LXOu7rcHaDXXjoq1vkuF0P0jSTiRjJACA9rXAHeA4AgHt1UgyoAgCAIAgCAIDxK6ylIgi6uY8lsBw/H5v+d3EGxEzv3DgtT+InyJh8jzxJUkEBtdK5rYXcQHA35F/+9bZq8cPr9zRjbWWf0+xGRm7Q7nfwsSFhPFtVmcMyk9tG7hXveK6NL0OTW9foWbZye08jPrNzDvabH4O+Cssb8TRV5o+BMz7Y4Y2ogLHAnKQ8W0IIuNPAuU6jEsmOmY6TK8eS0cdxWgMMhYdRa4PMH7d6o8kHCVHosWRZI7kaRC1mw834jegM8dfK3dI7xOb9q6EmduNSji094/gQgJXZ+pkqqmGA2AfIMxBcOo27n8fqgrZhhvmomnPk7vG5eh1/FKoRskkJsGjwAA1V/JqMWzzWOLlJL1ObyFzx0j97nE927RU+oulIvtKo24+lGVldZobZxt/HmVlDOlBJmGTTSc210PUWIkG+U+YCn+piR/RyMWDREztuAGl4Nt+9wJ+1c2Px5Ir2OrJ4MUn8mWuow0NqHtGjZH5vB/Wdbuu7yVnkXdqTKjB/dcU/5RCY4ekxYQQuMbZOgZL0dmkmznvde3vZC0X7Aq1TlF1F0XMscZfErotsdBJEctnuANmutmzN4EkC17b+1W2DNFxVvkpdRp5qTpcfI1dtsCc6idVvdlEAt0ZaczxJJGy+a/Vtfkb2XHr5qbW19Dt7OxSxxk5Kr/Q1/RhsdBVmV0uYNiMfUaQ0PzZtHG17acCO9cCLI7exoAAAsALAcgNykg9IAgCAIAgCAIDy9t1KdEGpNCs07IIatwhj3ZzG0utbNlGa3K++ymgR8uCN5KKFnLPSo7o5Wwhu6MOJ55nG1u7L8exRNvbRikt9/Ip2ETOBy36pubdqxcntolRW6yVgxNscga7QEXvw3nQ+S3afIo8M0anE58olsBxljq+FrSTnL2k8NY3H7AuzHmTypI4M2nksLb8v3LvVPsNeSspOkVsVyUbaCkjeQbAjtG7uVPrIriSLrQyfMWVupwRnDMPG4+K4SxNF+DHg/wA22+1QDC7Cnc2/H+CA+DC3c2/H+CCy7ei3B8s8s5N+jjyjT6Tzvv3MI/KXfoIXNv0K3tOdY1H1f2LRtaC6Axg7xd1/q3uR4jRd+oTcKRX6VpT3MruIw5Yo+/5j+xcOsVQiWGhlc5exHBV5aBAbFBJle0/ygFv034iZy6v8JoteLVVjC88WuF/xSP8AaXdrJcJepXaCPib9P1KjgU3SYk+fgx8h8mCJqrfMuF0OkUuMEcVlZBqbcYqH4fOy+8R/CaM/Yob4JRteheSzar8aH5SKIKyWdRY66NUQelBIQBAEAQBAEAQHwhAY3xrJMxaNOWNbFyQc09LmDxuiFSb5m5YyODmkkjuIN+9YTXmSijzbB1DWh4ZdpaHXD2aC19xIO5YbWTaIJ1A0Nc8kkNAJ3bi4NHxcFCZLRKYZQtgkpaq/VJD7AagbjfmbFdOnVSUn5HHqncHBeaLDjW0cR6kbszn3FxewFje5PG19FYZdVB+GLsrsWkmlukqRoT6svyWnLHdBm7DLZkRHAtf7pBVa00Wqkn0PJp1BkeDShAY3UyAvOxkLW0pses6R2fsIsAPzQD+UVb6BLu7+ZSdotvKr6UQ+0+MD1l8AOrQ0d99SB4W81ObKt7h7EYML7tT9zHjLrxM7CPkVo1nMEdGh4yP2IyFgI1K5MWJTVtnZmzuEqSPk+VrXHk0kd9tPitjwwSbNUdRklJI1IS7o43k/S1/KuW/ALXg4Zt1CtF1np+lggPLP8cn8F1avlR+px6FVKf0/Ui8C2bfEXlzgcx0tfdckk34m407Fw0WRNso3BSCN2mhd6tJodzTuJ0D2klYsyLN6JY3CCV2UjNKLG1swDBax4i5PmVlAM6ZTOPFZMg21rJCAIAgCAIAgCAIDy9SiGac7ltRic59L03+JAc52D9SQ/YsJvglEhUyARFvKO36qmxRyOGmMjJY22u6MWvoLiSN32LUjJm7BAehjjkFixtrg9pP2rbHI4qjRPGpOyHbTe3yN1LTcc91/kSoi/GZTX9uiyRMJZaxvyVjuSjyVWyTlSRjiwoA33Hs3LiyST4SLDFBx5bMrqZaToMTqUoDGaVRQsntlDl6SPnlePA2d8CPJWGglUnEru0YXFS+hRdr6N3rksgPvuzNPaABbv0WjUprK36m/SNSwqPoeY8Ze4NZIBYfS7uxYZMzlGmZ4sEYT3I08UqH3b0byBbW1t91qjJpcM3zhFu2jTdUSWILiQVLk6qzFQjdpE/s7TGoqRGLhvRkHsDWktJHPN8CUxumTkjuVHTcLw0sjax1iRfduW/Lk318jRhxd2n8yXgw+61m83ocLHJKBvQYWOSUTZL00BCWkDcYyy1t2Se1BIQBAEAQBAEAQBAfCgNKoYtqMTm3pbo5H08LY2OeTUC4a0usOikFzYaDXeVhMlGlLVPINwRofkoBT9nReW38g/NqxiSyyf4PzbwszExR7OR9KJhmDgN1+qdCNRbkfgiQZKtoSsjGj4cNPJAeThqiibMMlDbglA1pKVKFmKnpujk6TW+WwPIcQu3SJFdrL+hVtpZSH6bwCfMrRq34kb9EvC2R0AEl87bWtruuuU7UepqBjRmJIBNhuOvl2LLbJK/Ix3Rctt8o2ZcBLITO4O6MBrr3bqHEAWA13kKGnVkqrL16PsLj6PpgOs4lo7BofM81lBeZDL1TUi2EEpT0wUkG/FAobok2o4lrciUjIAsTI+oAgCAIAgCAIAgCAIAgMckd1knRFEdWUGZZWmCGqNnw66ULKhgno6kgfnfMx3ULbNaRqSNbk9nJYqFBssceCW4LKiDYZhPYpoGQYd2IQfDh6mgYn4f2IDVlw7sQGhNh1uCgxo1JqUWsQs4zcXaNc8amqZQNrcLkMwDI3lpa0ZrEi9yTruGi1ZZOcrZswwUI0jziMIaQALaFYSNkTLUYVJPDGxpaACHC99dCOHep5aISpk7j1Nkw2SO98kTBfdfK5uvwUv4aCXJM+jTWlHY4/sMUw6CXUv9KxbDEkoY1i2SbTWrW2Ske1BkEAQBAEAQBAEAQBAEAQBAEAQHksCm2KPPQhTuZFDoRyTcxR4NMFO8ijyaYKd4o8GmU7iKPDqVNyBglpVINKak7EBG1OHKARNVRLFkooe2TMsrB/Iv8ArH+CwkZIm8LZaKP+bZ+yFkuhB52heDSzDnGVD6BEj6Lf81d2S2/o41MOgZ0OkatiMSVhYtcmSkZViZBAEAQBAEAQBAEAQBAEAQBAEAQBAEAQBAEAQHyyCj45ilMijC+nWSmRRrS0aytMgjanDbpRJRdsthamZ4lgyOswNLCcrrguNwT1Tv4kblhKLJTJSk2bkY1rXDUNaPIAKaBkm2UbK1zH3s4EG2hseSUCe2W2ZjpIREzM7rFznOtmcTYa2AGgAHgpSSQLBHTgKHIUZ1gSEAQBAEAQBAEAQBAEAQBAEAQBAEAQBAEAQBAEAQBAEB5cpRDMD1miD4FIMUgQHmMISbkSwkDKsSQgCAIAgCAIAgCA/9k="/>
          <p:cNvSpPr>
            <a:spLocks noChangeAspect="1" noChangeArrowheads="1"/>
          </p:cNvSpPr>
          <p:nvPr/>
        </p:nvSpPr>
        <p:spPr bwMode="auto">
          <a:xfrm>
            <a:off x="155575" y="-2560638"/>
            <a:ext cx="7115175" cy="533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583" name="AutoShape 7" descr="data:image/jpeg;base64,/9j/4AAQSkZJRgABAQAAAQABAAD/2wCEAAkGBxQTEhQSEhQVFhUVFBUWFRYYGBcUFRUUGBQWGBUXFhYYHCggGBolHBYVITEhJSorLi4uFx81ODMsNygtLisBCgoKDg0OGxAQGiwkICQsLCwsNCwsLCwsLCwvLCwtLCwsLCwsLCwsLCwsLCwsLCwsLCwsLCwsLCwsLCwsLCwsLP/AABEIAMIBAwMBEQACEQEDEQH/xAAcAAEAAgMBAQEAAAAAAAAAAAAABQYDBAcCAQj/xABWEAABAwIDBAYGBAkGCA8AAAABAAIDBBEFEiEGMUFREyJhcYGRBxQjMqGxQlLB01RygpKUorKz0WJzo8Lh8BUkMzRTw9LxCBYXJSY1NkRFY2RldYST/8QAGgEBAAIDAQAAAAAAAAAAAAAAAAEFAgMEBv/EADURAAICAQMBBgQFBAEFAAAAAAABAhEDBBIhMQUTIkFRcTJhgbEzocHR8BQjkeHxFUJSU3L/2gAMAwEAAhEDEQA/AO4oAgCA1cVmcyGV8ds7Y3uZcEtzBpLbgEXF7cUBz7YfaHFsSpRVMkoIwXuYWuhmcQW24ibtCAsHq2Mf6fD/AP8ACf75APVsY/CMP/R5/vkA9Wxj8Iw/9Hn++QH31XGPwig/R5vv0A9Vxf8ACaD9Hm+/QD1XF/wmg/R5vv0A9Uxf8JoP0ab79APVMX/CaH9Gm+/QD1TF/wAJof0ab79APU8X/CqH9Gl+/QEXhe0VczF24dVOp5GmlM+eKJ8ZvmLQOtI7kUBfkAQBAEAQBAEAQBAEAQBAEAQBAEAQBAEAQHmVmYFp4gjzCA5X/wAHRxFBURu3srH3HK8UQt5tKA6sgCAIAgCAIAgCAIAgObVH/amP/wCNP7x6A6SgCAIAgCAIAgCAIAgCAIAgCAIAgCAIAgCAIDlPoUflqcZp/wDR1hI8XzNP7sIDqyA5pie3NTHWTQF9JD0czWxU9Q2SJ1TB1bysqi7o2k3dYWNrWKAksUxDEm18VIyekDZ2TyRuNPI4tbE5lmO9sMzrPGotu3ICuVfpCqmvrAJ6XpaerlhhouglfPUMY8BmVzJL3cCRfLvaeCAntsts56apibFGDDDEyevuC57IZZmxNyZfpN9o8jkzggM+1FXXx1VMyCrhbFVyujZen6QxZYHSXzdKOkuWHgLX42QEJWbTVYq6qndWmPoHxsb0eHS1WfNBG8vLozZnWceqfNAbmLbQ1LzWzMrYaOCjn9WYJIhIJpgxjiZnm5Ywl4aMgvbXXcQGL7U1sPRujyTsxCGJtG6MezhrXAAgktBdAWkyhztfZuFgEBf6CJ7I2NkeZHtY0PkIa0vcB1nZWgAXOtggOdVzrbURn/20/vJFKJirZ0KkxCKS4jljeRvDXtcR32Ki15GzJhyY+Zxa900bSGoIAgCAIAgCAIAgCAIAgCAIAgCAIAgCAIDlfo6aIsdxqLdnc2W3e4uJ/pfigOqICl7QbGVFR6xE2tIpqk3fFLF6w+K4AeKeRzx0bTbQWOU3IQExU7Oh1TR1AkIFJHNGGEZjI2VjGi7r6EZAdxvdAR1VsJFJHVxve69RVGrje0ZZKafIxrXxuBvmBZe+l7kIDGPR5TSyTTVobVSzZAXvZlyNZG1gDGgnLuLu8oDeptlA2OhY6Z7zQuzMcQ27wI3xta/ua61xyQGKfZF/rFRUQ1tRB6w5jpGRtgLczI2xggyRuI0bzQHyv2La98skVVVU5na0VAidGBMWtyZyHsdkeWgAuZa9kBhxOCgg9QpZJTF6q9kkDbk+5G+NvSuINmkOdqSNRv0UOSXU6sOiz5oOeONpfzj1+hYsIxJtRGZGbukkZvBvkkcy4I4HKCOwhE7NefDLDLbL0T/yk/yujj3pTNsYzAkH1CNthpdrp5b37NB5rHI+Cw7Ggnn3PyVr/KIzAa17KmF7CQ4Ss3cQXAEdxBI8Vpjwz0mrrJilGXSn9j9ArpPChAEAQBAEAQBAEAQBAEAQBAEAQBAEAQBAcqwVpj2srRwlo2kdtm032scgOqoAgCAIAgCAIAgKHt9sdJUP9ZgOZ+UB0ZNs2XcWE6X7D589c4Xyi97L7Thgj3WThXw/T3KzsntRJQPfBNG4sLruYerJG61iWh3A2GhtzB331xk48Ms9boIa1LJjkr9eqfvX88iO21rIanEhVtDnxepCHLmMTxL0j3A3IIsLt4HuWcskWjh0fZOqw5N7aX52v580aey9ZFBUNlnjdIGEFoa4DK4HRxaR17acRu4rCMkmWmp0+bLjcISSv5fyv8M7hhGKR1EYliddp05EEbw4cCuhNSVo8jqNPPBNwyKmbwQ5z6gCAIAgCAIAgCAIAgCAIAgCAIAgCAIDlWKP6Payk/8AOonA+Daj7sIDqqAIAgCAIAgCAIAgI7GMEgqW5Z4w625257fxXDUKGk+pvwanLgd45V/PQ4vtlhTaOrNM1znDoWTNLrXAe+RmU23kdHv039i0zhtPUdn9ovU3GSpohVgWUpbU2dG9F8j4aiqo5NHN1IBuMzHZXFp4ghzTfkAt2LhtHn+1XHNhx54/y/2aZ0tpW1nn2elBAQBAEAQBAEAQBAEAQBAEAQBAEAQBAcp9JFSynxzCKmRzWMtKxz3ENa1uou5x0A9qgLm/b3DR/wB+pvCVp+RQGtJ6ScLG+th8MzvkEB4Z6S8NOjZ3u/Fp6l482xEIDJ/yhUZ90VTu6kqtf6JZKLl0RjKcY/E6PI9IEBvlp699vq0c5+bUcWuqEZxkri7MZ29+rh2KO/8Aq5P3j2qKMj0NtpDuwyv8W07fnOlA+P2wqOGF1XjJSt/1qUKMD9sa36OFP73VVO39kuKUTR4/43Ygf/Doh31gPygUUTtZRNt5aiWpbU1EUcRdA2JrGSGXSOSRxcSWNt/lQLdi1ZfIvuw4NOb9v1K5Oeq4jkfktLPQNXwdOwx1sbkeN0sDX+cMf2tXSvxDzknfZtPylX5v9zoUbltaKQ8YnXtgjMj9wsAOJJNgEx43OSijTlyLHByZWztiQfcaRyBN/P8AsVi9BGvi5KpdpTv4VRaaKpEjGyN3OF9d45g9oVbODhJxfkW2OanFSXmZliZhAEAQBAEAQBAEAQBAEAQBAEBr1VFHJYyRseRexc1riL2va403DyQHiPDoxuYwdzWj7FNgyCnA3ad2incD2GdqiwULHqlwnkzHc4gDk0e7bwsfFXmmUViVHm9Y5SzS3fxEbgOKSGria2/WeGkX3sPvadgufBatTJODs36NOORbTpZgCqtxemB1OpJMckASiTVlhCgyRquhCgyKF6SG2fD+I/5hacvUv+xn4Z+6KW7UELSXV+Z0/ZOlcamKZwP/AFbS68Mzm5SO/wBm7zXRBc38jzGpyqOCWJf+yRfoCtzKkjdsaYSUr2l7WG4LS42aXA3tprqLjRZ4LU+FZy6pReNpuvc5bhge6YM0FzbM45WDvcdytFJx5plM4KXhtHZsNpuiiZHe+VoueZ3kjxJVRlnvm5epe4cfdwUV5GytZsCA1MSxBkLc0h3mwHEnkFsxYpZJbYmrNmjijukRrdpGn6Bt+Nr5WXW9DL1K3/qyv4OPcl6SpbI0PYbg+YPEFcc4OEtsizxZY5IqUehmWBsCAIAgCAIAgCAIAgCAICLxLGGxuyAZnWudbAX3eK6sOmeRbnwjg1euWB7UrZpM2kt7zBbsOvx3rc9DfRnJj7Wd+KPHyIfbcxStY6I+0IBLxuyWNmkc9R2iy26PHkVpul+pOuy4m1tVv9Cv7LVrKWYveA++hefeY07y3h8Lm3BZZ8G9UmYafUd3K2jqwcqmi8MUjlkkSar3qSTWlcoJRrlCSgek/wB+D8WT5tWjKX/Y3wy919mVTEsNMLYHa+2p2Sm/BxcbjwBYtbjVFhhz953i/wDGVfTj/Z2jZ8f4rT/zEX7tq6o9EeW1X40//p/cl4SsjmOabXbQdLWOhB6sYcG8rtIDz4k/AKx062Rr15KbWS7ybfkuCJfWZAXHcNSunftVnHs3Oi77EYtI57YgWmMhxN73bYaZNd194/tXHrYJxWRfU7uz8jjJ4n06ovCrS2CApnpLp39FFK2+WMuD+zPls49l22/KC69JNJtepxa2DlFP0KpQVvVFyriDtFFOKs6LsrTlkF3aZ3F4B5EADztfxVPrZqWXjy4L3s/HKGHnz5Jm65DtPl0B9QBAEB8ugPqAIAgCAIAgKRtLG6Ooc47ngEeAAP8AfuV1o5KWJL0PPdoY2srb8yv11bYHVdMqSOSELZo1s5jgF99i63xA+IWttxgbklKZE10/UdztfyIutUnwboLk67spXdLSQP3nIGnvZ1T+yqzLGpsu8Et2NMyYti0NOLzSNZfcD7x7mjU+AWFo2lRxH0iwi4hifJ2uIjae7efMBYuZJBVW31Q73WRNHc5x88wHwWO5kmhJtlVndI0dzGfaCo3MkrO0GPz1EjeklzhrLDqsFiSb+60cAFhLnqd2kz5cN7XSfsY63HJ5+ibIQ/o25GBrADl6ulmjX3QofJuxZ54VLb58s6TsrjOKPaGChvExrWsc5r6dxa0WaSZHWJsN4C2KTODM1J7m+Xyy8w+siIl0LBJY5Wtkz9a3VuXNaAL9pWal6nO+nBxqow+Wnle+rHRyOOVjXOaSWjV7szSRqSwWvfeu7Hli5FVkwyjDp5nypdmY4cwV0vlHKuGT3o6xC0sA7Q0956n2rCXiwyXy+xth4M8ZfP7nY7KpLoWQFM2/xsstTMNi9hdJzyElob3Gzr+C7NLjT8TODWZpR8MfqVPBKeNkjJANWuByncba2srN44yg0VPeyhNS60dGqdoWBrcgu5wvY/RFyNbdoOirMejk293CRaZ+0IwgpRVt/l7mo3H5OTPI/wAVuejh6s4F2rmvlL8/3JnDq9soNtCN45X3eC482F43yW2l1Uc8bXDXU3FpOoIAgCA+IAgCAWQCyA+PIAudANSSdAEBB41JDU0svRSRyZCBmY5r8jwQSLtJsbHdyK6dJKsqOXWxTwy+RzTEsFcWPBe43a4DW1iRpuVtlhcHTKPDlW9cGvtNPv5XAHdmCxzMzwRFJgck7CdGtc0gON9bi1wBvWtpsl5YwfJbcAbPSUvq7JGu65dntkcGEC7WXzAG4vcg7zpxHNl00pO0dGDtKEPDJOjWqtq6NjiyfD7vG8v6OV57S9+r+8lcEouLqSLjHOOSO6LtGA7UYQdX0OUc+jhA+DwseDMr+1+PUBja2jpsrnal5uCADuaA4jvJ8uIhtGcIORSsz5Tbh5Ad/NY9TfUcaMdRDleGXuS0uvuGl+fclCOZPyMmGTyNkDoXuY8bnNcWOA46g38EM5SjXJecO23r425TP0mm97WuI7jYE+N1lZySpvg1a7aOqm/yk8hHIOyN/NZYJZjRWMQprOLwN+89vatkWapqnZrtlc0dVxHy8lsUpR6M1ShGXxIsOyWJCF7Xv91r2m437wTYcdy2x1O1NNdbNMtLvalF9K/I71hOLw1Lc8EjXjjb3m9jmnVp71yHebyA4rtTiHS4hUOBuGERj8nqn4tJ8VZYFUUio1D3Tb+f2MGGTHpCDuBBHiF1434jjyLwk0J8spHMAju/3graviaNDVwRIxzqXA00WHZBjiZHn3dAO07z/ftVdr2koxLjsuDW6Xl0LKq0uAgCAIAgCAIAgCAgtun2w+q6ua8L2kbtHDKT4Ak+CMHPPQ9IPVMSjH0ZhJ+cy3+rW3B+JH3Rz6lXhn7MkK51rlX7+E83j6ogMWgbIWtJtme0frC658vJ04m4lyZYCw0A0A5BZUcErbs+OkUqIoqe1+ATVhh9Xh6V7HOzAkABjmnV1yPpBtu9cXaEFti/MuuyZNOUfIi4fRviBc29M1rQ1304srXk6HLn5KrouSExzZyaleKeVmV5vJm0LMh5ZdN4tbhYo0Zwm49DxQss3dlJOo5aAb+I0J8VAlJy6mjiw9q3+b/rIzLF8RipR122+sPmoN0+hPrI5QgN3CcXip5AaiBk8TjZ7XAFzR9Zl9L67jvUpGMnReqLaDBnPDIKNsjzuDaVl++7gLDtK2KMpOkapTxwVy4LLFiEDR1KZreQyxtt+bcLetJkZxvtPAnSv/BVNrsWAcJmU0kMzdGVEcjQD/JkAHWb2OstGTFKHVHVg1OPN8D+nmZ6D0lH1d4ljvUBtmFo6kjjoC4fRI3kbjbS25RjW6STNmWThFtHPqGJ93vf7z3XOoJtzNuZJVpGLKeckb1A72jh2N+1bY9TTL4TaroHvqmFhIHqxvyJEvVv+c7zUTvv415oyx1/Tyvyf3RM4PSTOkY15GUuaDYa2JAXROThBu+iOaKjOail1aOqU8DWNDGCzRuC8/KTk7fU9NCEYR2xXBkWJkEAQBAEAQBAEAQEZtNT9JR1LPrQSgd5Y63xQHJPQ272mKR/XgicPASj+uFljdST+Zryq4SXyZM4gdCvRP4Ty+Pqik7Ywn/A8VS5/tnVTongFtmhpmLDYatcQxh38dyo82XI1tkeiwYMae+H/B0mvysy5XB12NJG8tNhcEq008pSgtyr9Sm1WGEJvY1+xFVGKMbx15bz8F0Npcs51jbZHUe3EsBf0DI+tbrPDidL20DhYalUmq1PfS46I9DpNL3MeerPcnpHrjxiHdH/ALTiuWzrohMbx+ery9O4OyXy2a1tr2vqBfgEBFqCSPqheojv9R39ZAbsMDW6gAFKMnNvqZroYi6A8SxhwsVKdENWW/YahbHE541c91ieOVtrDzuVa6KKcNxQ9pye9Q8qLUCullSeZow5pa4Xa4EEcwsZRUlTMoTlCSlHqjmddTmJ7muBADiASLXAOh8VSTjtk16Hr8c98VL1VmuyrhgvI4WeermuTcb7AXtw+C7dPngl4upwanTzb8HQlsIiNzI7QutpyHDx1Xdj5dlfkdKifgPtR/N7+5x/ifILZt/up/L9TU5Vha9WvsWHCD7WP8dvzCw1PGN+xGjjeePuVb0n4tUjFY46eaRgZBG0hjy32skjzcsvqcpZwVGz0/mdjCA+oAgCAIAgCAIAgMVXIxrHOkc1rA05nOIa0NtqSToAgPz1sNtFHQVkz5Q58b6VzPZ2JLhIzKdSBbKHeYUXSsVboulfxC9K+h5OBA4cy8pLnNLGDM5hH0h1W68dTfzXJCKurVHZkk9vF2yxMrQV1Jo43Bo9+rsdrYXWVtGHKIfabAbxmSEDpG6kahrxx3fStr27u0V2q0ymnOK5+/8AsstDrpRksc3x9v8ARS4Ip5HBsYa5x3Nax8jvAA3VSXxZ8L9HeIzWLskLebxY27GguN+wgKaFlwwj0UxMIdU1Esx4taGwx/qgv/WCULNfGPRNBmM0NQ+MgGzZSHxgcg7QtHacyULKBiNF0LzGZIpLfSifnZ3XsNexAa11BJ9ugF0ILTshiAAMTjY5sze0Eagd1r+Ks9BkVOD6+RT9qYW6yL2ZZmSgcVYuNlNVnyeuaxpc42AFyf78VrnUFul0M8eGWSSjFckhRekOhytY4yNAaB1oydwt9C6opS3Nv1PVwhsioryKfiNfS4ni8FN0LHUjRJmIBidI/onOz5m5XABzWgDv5okL5MO1lLBSYnTUtNGWtqY4gSXveWvdM+PMc5JItbS43LfizvG+eTnz6VZEq4o+YLVOfUVLXWtDPJA22lxG9zcx7SdfFWGkyvLKUn8l9ys1uFYYRgvm/sXHBBeeAc3m/hFI75gKda6xs1dnRvOvlZRq5vTbRS8R63TN8Io4sw/VKpWeiR3RSAgCAIAgCAIAgCAru3mBvrKN8MZGfM1wDiQ12U6tJHZ8QO9GD8+VWAzx1XQOaTMLxiIddxJbnAaWk5jbXuWL6ErqdJxCXrHvXpG+DysYlHmrXMnqB1g17NN9s2YEfMqpWRQzT+ZcvE8mCD9DPQYqWxtJ1sLdu8gfCy3LNtjZzvA5z2olaHHC4F1iMvC+9bsWp3ptGrNpe7aT8y3U1QHsDhxAI8V1LnlFbKO10U5m0dRh9RJHC/KzNmDHNDmODtRpvHLQ8FRaiHd5HE9RpsneYoyLlhXpYjc328Lg4DQxEPa48rOIy/FarN5G4t6UJ33FPG2IfWd7R/lo0fFRYKfiOLT1BvPK+TsceqO5o6o8lFkmmgPqA6LsfshQ1kAkzz5xpKzMwZH9lmXyneD9oKkE7U7D4dC3M+N7uQMklyfBwWzHieR0jRn1EcMd0ir1mzkJkLo2FgJBazMXBtuROp56q0xaLFHmXLKbJ2nknxHhGzTURaOs8nvK7ePI4XOz5U4YyTR/WHI8O625YZMcMiqaszx6jJjdwdFVx/BjAQ5pvG7QHi131T9h7DyVLqdP3T46F9o9Ws6p8SX8shsKxttNUGVozPDco1sLu3m/IAHvuFrgr4OictvJtYhjjKiqgq5HWkgyZGttlOSQvFwdd7juIXR3ON9Wzleoyr/tX5li2f1dJLaxlkdI4Wt1nnMdO8qx0sVFOir1k3Jq2XPZ7/OYR2SO8mW/rDzWnX/AbOzF/dfsUTYQdNjckm8et1kn5IMgZ82qpfUvkdzQBAEAQBAEAQBAEBikmsslEg4liM3/AEhY7/1B+FG5QuJE+Rc8QbTucXOYCTqdSLntANlvWeaVJnPLT427cTn222U1Ac0ANMTLAaDqlzbDwaFomn1fmboNcxXkV3IL3ssbM6XU3sLd1iOYXZpPMr9d1Rc9l5bw5TvY4t8N4+BVrifhoptQvFfqVX0mRFkkEw3EOjd3jrN8bZ/JcHaEOVP6Fl2Xk8MofUokldlPs7t5kHf4KtLajcpsfP07H4HzGiAl6TEGv3fYfkooWbIeOaEnsFASmzWOvo52zM1G6Rl7B7OI7+IPA+KA6biuKiYh7b5MoLQRY2IBNxwP8FdaTFth7nm9fl73K15Lj9yvTYmLkDgurclwc6xcWa0mKqHkSM1iPAxW+4qO9RPdGjJjME8b4pXdR+gIve4Nwerra4+JXJnzY5QcZP2OvT6fLDIpxXTqVaOhYaiUxtyta7KLX1LdHHXtB8lzYMfmdmoyeRuUuIZ3mOM5i3Q6aN1tqd3A+S6YZE3SOSeJpbpcFswpmVuu/iu3GqRw5HbI3biqcz1csc5pHSm7SWkW6PiPFV3aL+FFj2UuZv2/UruwO0RpJGztaJHZXB7XE3LXOu7rcHaDXXjoq1vkuF0P0jSTiRjJACA9rXAHeA4AgHt1UgyoAgCAIAgCAIDxK6ylIgi6uY8lsBw/H5v+d3EGxEzv3DgtT+InyJh8jzxJUkEBtdK5rYXcQHA35F/+9bZq8cPr9zRjbWWf0+xGRm7Q7nfwsSFhPFtVmcMyk9tG7hXveK6NL0OTW9foWbZye08jPrNzDvabH4O+Cssb8TRV5o+BMz7Y4Y2ogLHAnKQ8W0IIuNPAuU6jEsmOmY6TK8eS0cdxWgMMhYdRa4PMH7d6o8kHCVHosWRZI7kaRC1mw834jegM8dfK3dI7xOb9q6EmduNSji094/gQgJXZ+pkqqmGA2AfIMxBcOo27n8fqgrZhhvmomnPk7vG5eh1/FKoRskkJsGjwAA1V/JqMWzzWOLlJL1ObyFzx0j97nE927RU+oulIvtKo24+lGVldZobZxt/HmVlDOlBJmGTTSc210PUWIkG+U+YCn+piR/RyMWDREztuAGl4Nt+9wJ+1c2Px5Ir2OrJ4MUn8mWuow0NqHtGjZH5vB/Wdbuu7yVnkXdqTKjB/dcU/5RCY4ekxYQQuMbZOgZL0dmkmznvde3vZC0X7Aq1TlF1F0XMscZfErotsdBJEctnuANmutmzN4EkC17b+1W2DNFxVvkpdRp5qTpcfI1dtsCc6idVvdlEAt0ZaczxJJGy+a/Vtfkb2XHr5qbW19Dt7OxSxxk5Kr/Q1/RhsdBVmV0uYNiMfUaQ0PzZtHG17acCO9cCLI7exoAAAsALAcgNykg9IAgCAIAgCAIDy9t1KdEGpNCs07IIatwhj3ZzG0utbNlGa3K++ymgR8uCN5KKFnLPSo7o5Wwhu6MOJ55nG1u7L8exRNvbRikt9/Ip2ETOBy36pubdqxcntolRW6yVgxNscga7QEXvw3nQ+S3afIo8M0anE58olsBxljq+FrSTnL2k8NY3H7AuzHmTypI4M2nksLb8v3LvVPsNeSspOkVsVyUbaCkjeQbAjtG7uVPrIriSLrQyfMWVupwRnDMPG4+K4SxNF+DHg/wA22+1QDC7Cnc2/H+CA+DC3c2/H+CCy7ei3B8s8s5N+jjyjT6Tzvv3MI/KXfoIXNv0K3tOdY1H1f2LRtaC6Axg7xd1/q3uR4jRd+oTcKRX6VpT3MruIw5Yo+/5j+xcOsVQiWGhlc5exHBV5aBAbFBJle0/ygFv034iZy6v8JoteLVVjC88WuF/xSP8AaXdrJcJepXaCPib9P1KjgU3SYk+fgx8h8mCJqrfMuF0OkUuMEcVlZBqbcYqH4fOy+8R/CaM/Yob4JRteheSzar8aH5SKIKyWdRY66NUQelBIQBAEAQBAEAQHwhAY3xrJMxaNOWNbFyQc09LmDxuiFSb5m5YyODmkkjuIN+9YTXmSijzbB1DWh4ZdpaHXD2aC19xIO5YbWTaIJ1A0Nc8kkNAJ3bi4NHxcFCZLRKYZQtgkpaq/VJD7AagbjfmbFdOnVSUn5HHqncHBeaLDjW0cR6kbszn3FxewFje5PG19FYZdVB+GLsrsWkmlukqRoT6svyWnLHdBm7DLZkRHAtf7pBVa00Wqkn0PJp1BkeDShAY3UyAvOxkLW0pses6R2fsIsAPzQD+UVb6BLu7+ZSdotvKr6UQ+0+MD1l8AOrQ0d99SB4W81ObKt7h7EYML7tT9zHjLrxM7CPkVo1nMEdGh4yP2IyFgI1K5MWJTVtnZmzuEqSPk+VrXHk0kd9tPitjwwSbNUdRklJI1IS7o43k/S1/KuW/ALXg4Zt1CtF1np+lggPLP8cn8F1avlR+px6FVKf0/Ui8C2bfEXlzgcx0tfdckk34m407Fw0WRNso3BSCN2mhd6tJodzTuJ0D2klYsyLN6JY3CCV2UjNKLG1swDBax4i5PmVlAM6ZTOPFZMg21rJCAIAgCAIAgCAIDy9SiGac7ltRic59L03+JAc52D9SQ/YsJvglEhUyARFvKO36qmxRyOGmMjJY22u6MWvoLiSN32LUjJm7BAehjjkFixtrg9pP2rbHI4qjRPGpOyHbTe3yN1LTcc91/kSoi/GZTX9uiyRMJZaxvyVjuSjyVWyTlSRjiwoA33Hs3LiyST4SLDFBx5bMrqZaToMTqUoDGaVRQsntlDl6SPnlePA2d8CPJWGglUnEru0YXFS+hRdr6N3rksgPvuzNPaABbv0WjUprK36m/SNSwqPoeY8Ze4NZIBYfS7uxYZMzlGmZ4sEYT3I08UqH3b0byBbW1t91qjJpcM3zhFu2jTdUSWILiQVLk6qzFQjdpE/s7TGoqRGLhvRkHsDWktJHPN8CUxumTkjuVHTcLw0sjax1iRfduW/Lk318jRhxd2n8yXgw+61m83ocLHJKBvQYWOSUTZL00BCWkDcYyy1t2Se1BIQBAEAQBAEAQBAfCgNKoYtqMTm3pbo5H08LY2OeTUC4a0usOikFzYaDXeVhMlGlLVPINwRofkoBT9nReW38g/NqxiSyyf4PzbwszExR7OR9KJhmDgN1+qdCNRbkfgiQZKtoSsjGj4cNPJAeThqiibMMlDbglA1pKVKFmKnpujk6TW+WwPIcQu3SJFdrL+hVtpZSH6bwCfMrRq34kb9EvC2R0AEl87bWtruuuU7UepqBjRmJIBNhuOvl2LLbJK/Ix3Rctt8o2ZcBLITO4O6MBrr3bqHEAWA13kKGnVkqrL16PsLj6PpgOs4lo7BofM81lBeZDL1TUi2EEpT0wUkG/FAobok2o4lrciUjIAsTI+oAgCAIAgCAIAgCAIAgMckd1knRFEdWUGZZWmCGqNnw66ULKhgno6kgfnfMx3ULbNaRqSNbk9nJYqFBssceCW4LKiDYZhPYpoGQYd2IQfDh6mgYn4f2IDVlw7sQGhNh1uCgxo1JqUWsQs4zcXaNc8amqZQNrcLkMwDI3lpa0ZrEi9yTruGi1ZZOcrZswwUI0jziMIaQALaFYSNkTLUYVJPDGxpaACHC99dCOHep5aISpk7j1Nkw2SO98kTBfdfK5uvwUv4aCXJM+jTWlHY4/sMUw6CXUv9KxbDEkoY1i2SbTWrW2Ske1BkEAQBAEAQBAEAQBAEAQBAEAQHksCm2KPPQhTuZFDoRyTcxR4NMFO8ijyaYKd4o8GmU7iKPDqVNyBglpVINKak7EBG1OHKARNVRLFkooe2TMsrB/Iv8ArH+CwkZIm8LZaKP+bZ+yFkuhB52heDSzDnGVD6BEj6Lf81d2S2/o41MOgZ0OkatiMSVhYtcmSkZViZBAEAQBAEAQBAEAQBAEAQBAEAQBAEAQBAEAQHyyCj45ilMijC+nWSmRRrS0aytMgjanDbpRJRdsthamZ4lgyOswNLCcrrguNwT1Tv4kblhKLJTJSk2bkY1rXDUNaPIAKaBkm2UbK1zH3s4EG2hseSUCe2W2ZjpIREzM7rFznOtmcTYa2AGgAHgpSSQLBHTgKHIUZ1gSEAQBAEAQBAEAQBAEAQBAEAQBAEAQBAEAQBAEAQBAEB5cpRDMD1miD4FIMUgQHmMISbkSwkDKsSQgCAIAgCAIAgCA/9k="/>
          <p:cNvSpPr>
            <a:spLocks noChangeAspect="1" noChangeArrowheads="1"/>
          </p:cNvSpPr>
          <p:nvPr/>
        </p:nvSpPr>
        <p:spPr bwMode="auto">
          <a:xfrm>
            <a:off x="155575" y="-2560638"/>
            <a:ext cx="7115175" cy="533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4305" y="5371237"/>
            <a:ext cx="6016496" cy="113877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FF0000"/>
                </a:solidFill>
              </a:rPr>
              <a:t>Neurophysiology of addiction; substance use and </a:t>
            </a:r>
          </a:p>
          <a:p>
            <a:r>
              <a:rPr lang="en-US" sz="1700" b="1" dirty="0">
                <a:solidFill>
                  <a:srgbClr val="FF0000"/>
                </a:solidFill>
              </a:rPr>
              <a:t>mental health treatment; behavior modification;</a:t>
            </a:r>
          </a:p>
          <a:p>
            <a:r>
              <a:rPr lang="en-US" sz="1700" b="1" dirty="0">
                <a:solidFill>
                  <a:srgbClr val="FF0000"/>
                </a:solidFill>
              </a:rPr>
              <a:t>community supervision; drug &amp; alcohol testing; judicial ethics and Due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842" name="AutoShape 2" descr="http://web.mail.comcast.net/service/home/~/?auth=co&amp;loc=en_US&amp;id=591568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http://web.mail.comcast.net/service/home/~/?auth=co&amp;loc=en_US&amp;id=591568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76800" y="1524000"/>
            <a:ext cx="9144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7086600" y="1524000"/>
            <a:ext cx="1828800" cy="2438400"/>
            <a:chOff x="4056" y="945"/>
            <a:chExt cx="1440" cy="1386"/>
          </a:xfrm>
        </p:grpSpPr>
        <p:sp>
          <p:nvSpPr>
            <p:cNvPr id="44" name="Freeform 19"/>
            <p:cNvSpPr>
              <a:spLocks/>
            </p:cNvSpPr>
            <p:nvPr/>
          </p:nvSpPr>
          <p:spPr bwMode="auto">
            <a:xfrm>
              <a:off x="4056" y="1296"/>
              <a:ext cx="1440" cy="1035"/>
            </a:xfrm>
            <a:custGeom>
              <a:avLst/>
              <a:gdLst/>
              <a:ahLst/>
              <a:cxnLst>
                <a:cxn ang="0">
                  <a:pos x="3114" y="0"/>
                </a:cxn>
                <a:cxn ang="0">
                  <a:pos x="2594" y="0"/>
                </a:cxn>
                <a:cxn ang="0">
                  <a:pos x="2246" y="0"/>
                </a:cxn>
                <a:cxn ang="0">
                  <a:pos x="2167" y="0"/>
                </a:cxn>
                <a:cxn ang="0">
                  <a:pos x="2167" y="317"/>
                </a:cxn>
                <a:cxn ang="0">
                  <a:pos x="2167" y="746"/>
                </a:cxn>
                <a:cxn ang="0">
                  <a:pos x="2167" y="2098"/>
                </a:cxn>
                <a:cxn ang="0">
                  <a:pos x="2167" y="2261"/>
                </a:cxn>
                <a:cxn ang="0">
                  <a:pos x="2034" y="2261"/>
                </a:cxn>
                <a:cxn ang="0">
                  <a:pos x="1645" y="2261"/>
                </a:cxn>
                <a:cxn ang="0">
                  <a:pos x="1428" y="2261"/>
                </a:cxn>
                <a:cxn ang="0">
                  <a:pos x="1328" y="2261"/>
                </a:cxn>
                <a:cxn ang="0">
                  <a:pos x="110" y="2261"/>
                </a:cxn>
                <a:cxn ang="0">
                  <a:pos x="0" y="2261"/>
                </a:cxn>
                <a:cxn ang="0">
                  <a:pos x="0" y="2425"/>
                </a:cxn>
                <a:cxn ang="0">
                  <a:pos x="2333" y="2425"/>
                </a:cxn>
                <a:cxn ang="0">
                  <a:pos x="2333" y="163"/>
                </a:cxn>
                <a:cxn ang="0">
                  <a:pos x="3854" y="163"/>
                </a:cxn>
                <a:cxn ang="0">
                  <a:pos x="3854" y="4142"/>
                </a:cxn>
                <a:cxn ang="0">
                  <a:pos x="5762" y="4142"/>
                </a:cxn>
                <a:cxn ang="0">
                  <a:pos x="5762" y="3979"/>
                </a:cxn>
                <a:cxn ang="0">
                  <a:pos x="5169" y="3979"/>
                </a:cxn>
                <a:cxn ang="0">
                  <a:pos x="4333" y="3979"/>
                </a:cxn>
                <a:cxn ang="0">
                  <a:pos x="4015" y="3979"/>
                </a:cxn>
                <a:cxn ang="0">
                  <a:pos x="4015" y="0"/>
                </a:cxn>
                <a:cxn ang="0">
                  <a:pos x="3114" y="0"/>
                </a:cxn>
              </a:cxnLst>
              <a:rect l="0" t="0" r="r" b="b"/>
              <a:pathLst>
                <a:path w="5762" h="4142">
                  <a:moveTo>
                    <a:pt x="3114" y="0"/>
                  </a:moveTo>
                  <a:lnTo>
                    <a:pt x="2594" y="0"/>
                  </a:lnTo>
                  <a:lnTo>
                    <a:pt x="2246" y="0"/>
                  </a:lnTo>
                  <a:lnTo>
                    <a:pt x="2167" y="0"/>
                  </a:lnTo>
                  <a:lnTo>
                    <a:pt x="2167" y="317"/>
                  </a:lnTo>
                  <a:lnTo>
                    <a:pt x="2167" y="746"/>
                  </a:lnTo>
                  <a:lnTo>
                    <a:pt x="2167" y="2098"/>
                  </a:lnTo>
                  <a:lnTo>
                    <a:pt x="2167" y="2261"/>
                  </a:lnTo>
                  <a:lnTo>
                    <a:pt x="2034" y="2261"/>
                  </a:lnTo>
                  <a:lnTo>
                    <a:pt x="1645" y="2261"/>
                  </a:lnTo>
                  <a:lnTo>
                    <a:pt x="1428" y="2261"/>
                  </a:lnTo>
                  <a:lnTo>
                    <a:pt x="1328" y="2261"/>
                  </a:lnTo>
                  <a:lnTo>
                    <a:pt x="110" y="2261"/>
                  </a:lnTo>
                  <a:lnTo>
                    <a:pt x="0" y="2261"/>
                  </a:lnTo>
                  <a:lnTo>
                    <a:pt x="0" y="2425"/>
                  </a:lnTo>
                  <a:lnTo>
                    <a:pt x="2333" y="2425"/>
                  </a:lnTo>
                  <a:lnTo>
                    <a:pt x="2333" y="163"/>
                  </a:lnTo>
                  <a:lnTo>
                    <a:pt x="3854" y="163"/>
                  </a:lnTo>
                  <a:lnTo>
                    <a:pt x="3854" y="4142"/>
                  </a:lnTo>
                  <a:lnTo>
                    <a:pt x="5762" y="4142"/>
                  </a:lnTo>
                  <a:lnTo>
                    <a:pt x="5762" y="3979"/>
                  </a:lnTo>
                  <a:lnTo>
                    <a:pt x="5169" y="3979"/>
                  </a:lnTo>
                  <a:lnTo>
                    <a:pt x="4333" y="3979"/>
                  </a:lnTo>
                  <a:lnTo>
                    <a:pt x="4015" y="3979"/>
                  </a:lnTo>
                  <a:lnTo>
                    <a:pt x="4015" y="0"/>
                  </a:lnTo>
                  <a:lnTo>
                    <a:pt x="3114" y="0"/>
                  </a:lnTo>
                  <a:close/>
                </a:path>
              </a:pathLst>
            </a:custGeom>
            <a:solidFill>
              <a:srgbClr val="A85700"/>
            </a:solidFill>
            <a:ln w="0">
              <a:solidFill>
                <a:srgbClr val="A85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" name="Freeform 20"/>
            <p:cNvSpPr>
              <a:spLocks/>
            </p:cNvSpPr>
            <p:nvPr/>
          </p:nvSpPr>
          <p:spPr bwMode="auto">
            <a:xfrm>
              <a:off x="4056" y="945"/>
              <a:ext cx="367" cy="916"/>
            </a:xfrm>
            <a:custGeom>
              <a:avLst/>
              <a:gdLst/>
              <a:ahLst/>
              <a:cxnLst>
                <a:cxn ang="0">
                  <a:pos x="816" y="2376"/>
                </a:cxn>
                <a:cxn ang="0">
                  <a:pos x="895" y="2432"/>
                </a:cxn>
                <a:cxn ang="0">
                  <a:pos x="980" y="2481"/>
                </a:cxn>
                <a:cxn ang="0">
                  <a:pos x="1067" y="2522"/>
                </a:cxn>
                <a:cxn ang="0">
                  <a:pos x="1157" y="2557"/>
                </a:cxn>
                <a:cxn ang="0">
                  <a:pos x="1251" y="2583"/>
                </a:cxn>
                <a:cxn ang="0">
                  <a:pos x="1345" y="2603"/>
                </a:cxn>
                <a:cxn ang="0">
                  <a:pos x="1442" y="2613"/>
                </a:cxn>
                <a:cxn ang="0">
                  <a:pos x="1470" y="2827"/>
                </a:cxn>
                <a:cxn ang="0">
                  <a:pos x="1328" y="2830"/>
                </a:cxn>
                <a:cxn ang="0">
                  <a:pos x="144" y="3160"/>
                </a:cxn>
                <a:cxn ang="0">
                  <a:pos x="1129" y="3268"/>
                </a:cxn>
                <a:cxn ang="0">
                  <a:pos x="110" y="3663"/>
                </a:cxn>
                <a:cxn ang="0">
                  <a:pos x="0" y="4"/>
                </a:cxn>
                <a:cxn ang="0">
                  <a:pos x="298" y="25"/>
                </a:cxn>
                <a:cxn ang="0">
                  <a:pos x="394" y="135"/>
                </a:cxn>
                <a:cxn ang="0">
                  <a:pos x="435" y="253"/>
                </a:cxn>
                <a:cxn ang="0">
                  <a:pos x="439" y="374"/>
                </a:cxn>
                <a:cxn ang="0">
                  <a:pos x="407" y="492"/>
                </a:cxn>
                <a:cxn ang="0">
                  <a:pos x="466" y="1724"/>
                </a:cxn>
                <a:cxn ang="0">
                  <a:pos x="699" y="1702"/>
                </a:cxn>
                <a:cxn ang="0">
                  <a:pos x="725" y="1667"/>
                </a:cxn>
                <a:cxn ang="0">
                  <a:pos x="777" y="1655"/>
                </a:cxn>
                <a:cxn ang="0">
                  <a:pos x="758" y="1818"/>
                </a:cxn>
                <a:cxn ang="0">
                  <a:pos x="470" y="1886"/>
                </a:cxn>
                <a:cxn ang="0">
                  <a:pos x="742" y="1880"/>
                </a:cxn>
                <a:cxn ang="0">
                  <a:pos x="705" y="2024"/>
                </a:cxn>
                <a:cxn ang="0">
                  <a:pos x="476" y="2069"/>
                </a:cxn>
                <a:cxn ang="0">
                  <a:pos x="482" y="2148"/>
                </a:cxn>
                <a:cxn ang="0">
                  <a:pos x="478" y="2229"/>
                </a:cxn>
                <a:cxn ang="0">
                  <a:pos x="456" y="2348"/>
                </a:cxn>
                <a:cxn ang="0">
                  <a:pos x="579" y="2342"/>
                </a:cxn>
                <a:cxn ang="0">
                  <a:pos x="712" y="2343"/>
                </a:cxn>
              </a:cxnLst>
              <a:rect l="0" t="0" r="r" b="b"/>
              <a:pathLst>
                <a:path w="1470" h="3663">
                  <a:moveTo>
                    <a:pt x="781" y="2347"/>
                  </a:moveTo>
                  <a:lnTo>
                    <a:pt x="816" y="2376"/>
                  </a:lnTo>
                  <a:lnTo>
                    <a:pt x="855" y="2404"/>
                  </a:lnTo>
                  <a:lnTo>
                    <a:pt x="895" y="2432"/>
                  </a:lnTo>
                  <a:lnTo>
                    <a:pt x="936" y="2458"/>
                  </a:lnTo>
                  <a:lnTo>
                    <a:pt x="980" y="2481"/>
                  </a:lnTo>
                  <a:lnTo>
                    <a:pt x="1024" y="2502"/>
                  </a:lnTo>
                  <a:lnTo>
                    <a:pt x="1067" y="2522"/>
                  </a:lnTo>
                  <a:lnTo>
                    <a:pt x="1111" y="2541"/>
                  </a:lnTo>
                  <a:lnTo>
                    <a:pt x="1157" y="2557"/>
                  </a:lnTo>
                  <a:lnTo>
                    <a:pt x="1203" y="2571"/>
                  </a:lnTo>
                  <a:lnTo>
                    <a:pt x="1251" y="2583"/>
                  </a:lnTo>
                  <a:lnTo>
                    <a:pt x="1296" y="2595"/>
                  </a:lnTo>
                  <a:lnTo>
                    <a:pt x="1345" y="2603"/>
                  </a:lnTo>
                  <a:lnTo>
                    <a:pt x="1392" y="2608"/>
                  </a:lnTo>
                  <a:lnTo>
                    <a:pt x="1442" y="2613"/>
                  </a:lnTo>
                  <a:lnTo>
                    <a:pt x="1470" y="2613"/>
                  </a:lnTo>
                  <a:lnTo>
                    <a:pt x="1470" y="2827"/>
                  </a:lnTo>
                  <a:lnTo>
                    <a:pt x="1328" y="2968"/>
                  </a:lnTo>
                  <a:lnTo>
                    <a:pt x="1328" y="2830"/>
                  </a:lnTo>
                  <a:lnTo>
                    <a:pt x="165" y="2830"/>
                  </a:lnTo>
                  <a:lnTo>
                    <a:pt x="144" y="3160"/>
                  </a:lnTo>
                  <a:lnTo>
                    <a:pt x="1129" y="3159"/>
                  </a:lnTo>
                  <a:lnTo>
                    <a:pt x="1129" y="3268"/>
                  </a:lnTo>
                  <a:lnTo>
                    <a:pt x="136" y="3268"/>
                  </a:lnTo>
                  <a:lnTo>
                    <a:pt x="110" y="3663"/>
                  </a:lnTo>
                  <a:lnTo>
                    <a:pt x="0" y="3663"/>
                  </a:lnTo>
                  <a:lnTo>
                    <a:pt x="0" y="4"/>
                  </a:lnTo>
                  <a:lnTo>
                    <a:pt x="237" y="0"/>
                  </a:lnTo>
                  <a:lnTo>
                    <a:pt x="298" y="25"/>
                  </a:lnTo>
                  <a:lnTo>
                    <a:pt x="350" y="69"/>
                  </a:lnTo>
                  <a:lnTo>
                    <a:pt x="394" y="135"/>
                  </a:lnTo>
                  <a:lnTo>
                    <a:pt x="419" y="195"/>
                  </a:lnTo>
                  <a:lnTo>
                    <a:pt x="435" y="253"/>
                  </a:lnTo>
                  <a:lnTo>
                    <a:pt x="439" y="313"/>
                  </a:lnTo>
                  <a:lnTo>
                    <a:pt x="439" y="374"/>
                  </a:lnTo>
                  <a:lnTo>
                    <a:pt x="429" y="435"/>
                  </a:lnTo>
                  <a:lnTo>
                    <a:pt x="407" y="492"/>
                  </a:lnTo>
                  <a:lnTo>
                    <a:pt x="380" y="546"/>
                  </a:lnTo>
                  <a:lnTo>
                    <a:pt x="466" y="1724"/>
                  </a:lnTo>
                  <a:lnTo>
                    <a:pt x="695" y="1724"/>
                  </a:lnTo>
                  <a:lnTo>
                    <a:pt x="699" y="1702"/>
                  </a:lnTo>
                  <a:lnTo>
                    <a:pt x="709" y="1681"/>
                  </a:lnTo>
                  <a:lnTo>
                    <a:pt x="725" y="1667"/>
                  </a:lnTo>
                  <a:lnTo>
                    <a:pt x="746" y="1658"/>
                  </a:lnTo>
                  <a:lnTo>
                    <a:pt x="777" y="1655"/>
                  </a:lnTo>
                  <a:lnTo>
                    <a:pt x="821" y="1655"/>
                  </a:lnTo>
                  <a:lnTo>
                    <a:pt x="758" y="1818"/>
                  </a:lnTo>
                  <a:lnTo>
                    <a:pt x="466" y="1818"/>
                  </a:lnTo>
                  <a:lnTo>
                    <a:pt x="470" y="1886"/>
                  </a:lnTo>
                  <a:lnTo>
                    <a:pt x="605" y="1878"/>
                  </a:lnTo>
                  <a:lnTo>
                    <a:pt x="742" y="1880"/>
                  </a:lnTo>
                  <a:lnTo>
                    <a:pt x="714" y="1980"/>
                  </a:lnTo>
                  <a:lnTo>
                    <a:pt x="705" y="2024"/>
                  </a:lnTo>
                  <a:lnTo>
                    <a:pt x="471" y="2024"/>
                  </a:lnTo>
                  <a:lnTo>
                    <a:pt x="476" y="2069"/>
                  </a:lnTo>
                  <a:lnTo>
                    <a:pt x="480" y="2107"/>
                  </a:lnTo>
                  <a:lnTo>
                    <a:pt x="482" y="2148"/>
                  </a:lnTo>
                  <a:lnTo>
                    <a:pt x="480" y="2189"/>
                  </a:lnTo>
                  <a:lnTo>
                    <a:pt x="478" y="2229"/>
                  </a:lnTo>
                  <a:lnTo>
                    <a:pt x="472" y="2268"/>
                  </a:lnTo>
                  <a:lnTo>
                    <a:pt x="456" y="2348"/>
                  </a:lnTo>
                  <a:lnTo>
                    <a:pt x="511" y="2344"/>
                  </a:lnTo>
                  <a:lnTo>
                    <a:pt x="579" y="2342"/>
                  </a:lnTo>
                  <a:lnTo>
                    <a:pt x="645" y="2342"/>
                  </a:lnTo>
                  <a:lnTo>
                    <a:pt x="712" y="2343"/>
                  </a:lnTo>
                  <a:lnTo>
                    <a:pt x="781" y="2347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" name="Freeform 21"/>
            <p:cNvSpPr>
              <a:spLocks/>
            </p:cNvSpPr>
            <p:nvPr/>
          </p:nvSpPr>
          <p:spPr bwMode="auto">
            <a:xfrm>
              <a:off x="4224" y="960"/>
              <a:ext cx="387" cy="889"/>
            </a:xfrm>
            <a:custGeom>
              <a:avLst/>
              <a:gdLst/>
              <a:ahLst/>
              <a:cxnLst>
                <a:cxn ang="0">
                  <a:pos x="696" y="2498"/>
                </a:cxn>
                <a:cxn ang="0">
                  <a:pos x="555" y="2473"/>
                </a:cxn>
                <a:cxn ang="0">
                  <a:pos x="415" y="2431"/>
                </a:cxn>
                <a:cxn ang="0">
                  <a:pos x="284" y="2371"/>
                </a:cxn>
                <a:cxn ang="0">
                  <a:pos x="159" y="2294"/>
                </a:cxn>
                <a:cxn ang="0">
                  <a:pos x="62" y="2208"/>
                </a:cxn>
                <a:cxn ang="0">
                  <a:pos x="25" y="2137"/>
                </a:cxn>
                <a:cxn ang="0">
                  <a:pos x="4" y="2060"/>
                </a:cxn>
                <a:cxn ang="0">
                  <a:pos x="0" y="1979"/>
                </a:cxn>
                <a:cxn ang="0">
                  <a:pos x="18" y="1870"/>
                </a:cxn>
                <a:cxn ang="0">
                  <a:pos x="62" y="1708"/>
                </a:cxn>
                <a:cxn ang="0">
                  <a:pos x="522" y="670"/>
                </a:cxn>
                <a:cxn ang="0">
                  <a:pos x="589" y="601"/>
                </a:cxn>
                <a:cxn ang="0">
                  <a:pos x="672" y="558"/>
                </a:cxn>
                <a:cxn ang="0">
                  <a:pos x="845" y="485"/>
                </a:cxn>
                <a:cxn ang="0">
                  <a:pos x="819" y="377"/>
                </a:cxn>
                <a:cxn ang="0">
                  <a:pos x="822" y="284"/>
                </a:cxn>
                <a:cxn ang="0">
                  <a:pos x="845" y="192"/>
                </a:cxn>
                <a:cxn ang="0">
                  <a:pos x="890" y="109"/>
                </a:cxn>
                <a:cxn ang="0">
                  <a:pos x="952" y="46"/>
                </a:cxn>
                <a:cxn ang="0">
                  <a:pos x="1015" y="15"/>
                </a:cxn>
                <a:cxn ang="0">
                  <a:pos x="1131" y="0"/>
                </a:cxn>
                <a:cxn ang="0">
                  <a:pos x="1234" y="7"/>
                </a:cxn>
                <a:cxn ang="0">
                  <a:pos x="1332" y="35"/>
                </a:cxn>
                <a:cxn ang="0">
                  <a:pos x="1425" y="164"/>
                </a:cxn>
                <a:cxn ang="0">
                  <a:pos x="1453" y="244"/>
                </a:cxn>
                <a:cxn ang="0">
                  <a:pos x="1463" y="346"/>
                </a:cxn>
                <a:cxn ang="0">
                  <a:pos x="1479" y="513"/>
                </a:cxn>
                <a:cxn ang="0">
                  <a:pos x="1431" y="529"/>
                </a:cxn>
                <a:cxn ang="0">
                  <a:pos x="1400" y="599"/>
                </a:cxn>
                <a:cxn ang="0">
                  <a:pos x="1363" y="650"/>
                </a:cxn>
                <a:cxn ang="0">
                  <a:pos x="1339" y="712"/>
                </a:cxn>
                <a:cxn ang="0">
                  <a:pos x="1210" y="711"/>
                </a:cxn>
                <a:cxn ang="0">
                  <a:pos x="1173" y="940"/>
                </a:cxn>
                <a:cxn ang="0">
                  <a:pos x="1471" y="1292"/>
                </a:cxn>
                <a:cxn ang="0">
                  <a:pos x="1409" y="1639"/>
                </a:cxn>
                <a:cxn ang="0">
                  <a:pos x="1260" y="1638"/>
                </a:cxn>
                <a:cxn ang="0">
                  <a:pos x="1148" y="1562"/>
                </a:cxn>
                <a:cxn ang="0">
                  <a:pos x="1471" y="2038"/>
                </a:cxn>
                <a:cxn ang="0">
                  <a:pos x="1271" y="3347"/>
                </a:cxn>
                <a:cxn ang="0">
                  <a:pos x="1090" y="3321"/>
                </a:cxn>
                <a:cxn ang="0">
                  <a:pos x="1231" y="3428"/>
                </a:cxn>
                <a:cxn ang="0">
                  <a:pos x="1344" y="3522"/>
                </a:cxn>
                <a:cxn ang="0">
                  <a:pos x="732" y="3452"/>
                </a:cxn>
                <a:cxn ang="0">
                  <a:pos x="568" y="3372"/>
                </a:cxn>
                <a:cxn ang="0">
                  <a:pos x="527" y="3307"/>
                </a:cxn>
                <a:cxn ang="0">
                  <a:pos x="498" y="3240"/>
                </a:cxn>
                <a:cxn ang="0">
                  <a:pos x="433" y="3049"/>
                </a:cxn>
                <a:cxn ang="0">
                  <a:pos x="774" y="2717"/>
                </a:cxn>
              </a:cxnLst>
              <a:rect l="0" t="0" r="r" b="b"/>
              <a:pathLst>
                <a:path w="1548" h="3553">
                  <a:moveTo>
                    <a:pt x="774" y="2503"/>
                  </a:moveTo>
                  <a:lnTo>
                    <a:pt x="746" y="2503"/>
                  </a:lnTo>
                  <a:lnTo>
                    <a:pt x="696" y="2498"/>
                  </a:lnTo>
                  <a:lnTo>
                    <a:pt x="649" y="2493"/>
                  </a:lnTo>
                  <a:lnTo>
                    <a:pt x="600" y="2485"/>
                  </a:lnTo>
                  <a:lnTo>
                    <a:pt x="555" y="2473"/>
                  </a:lnTo>
                  <a:lnTo>
                    <a:pt x="507" y="2461"/>
                  </a:lnTo>
                  <a:lnTo>
                    <a:pt x="461" y="2447"/>
                  </a:lnTo>
                  <a:lnTo>
                    <a:pt x="415" y="2431"/>
                  </a:lnTo>
                  <a:lnTo>
                    <a:pt x="371" y="2412"/>
                  </a:lnTo>
                  <a:lnTo>
                    <a:pt x="328" y="2392"/>
                  </a:lnTo>
                  <a:lnTo>
                    <a:pt x="284" y="2371"/>
                  </a:lnTo>
                  <a:lnTo>
                    <a:pt x="240" y="2348"/>
                  </a:lnTo>
                  <a:lnTo>
                    <a:pt x="199" y="2322"/>
                  </a:lnTo>
                  <a:lnTo>
                    <a:pt x="159" y="2294"/>
                  </a:lnTo>
                  <a:lnTo>
                    <a:pt x="120" y="2266"/>
                  </a:lnTo>
                  <a:lnTo>
                    <a:pt x="85" y="2237"/>
                  </a:lnTo>
                  <a:lnTo>
                    <a:pt x="62" y="2208"/>
                  </a:lnTo>
                  <a:lnTo>
                    <a:pt x="50" y="2186"/>
                  </a:lnTo>
                  <a:lnTo>
                    <a:pt x="36" y="2162"/>
                  </a:lnTo>
                  <a:lnTo>
                    <a:pt x="25" y="2137"/>
                  </a:lnTo>
                  <a:lnTo>
                    <a:pt x="16" y="2111"/>
                  </a:lnTo>
                  <a:lnTo>
                    <a:pt x="9" y="2086"/>
                  </a:lnTo>
                  <a:lnTo>
                    <a:pt x="4" y="2060"/>
                  </a:lnTo>
                  <a:lnTo>
                    <a:pt x="0" y="2033"/>
                  </a:lnTo>
                  <a:lnTo>
                    <a:pt x="0" y="2005"/>
                  </a:lnTo>
                  <a:lnTo>
                    <a:pt x="0" y="1979"/>
                  </a:lnTo>
                  <a:lnTo>
                    <a:pt x="3" y="1952"/>
                  </a:lnTo>
                  <a:lnTo>
                    <a:pt x="9" y="1914"/>
                  </a:lnTo>
                  <a:lnTo>
                    <a:pt x="18" y="1870"/>
                  </a:lnTo>
                  <a:lnTo>
                    <a:pt x="46" y="1770"/>
                  </a:lnTo>
                  <a:lnTo>
                    <a:pt x="54" y="1746"/>
                  </a:lnTo>
                  <a:lnTo>
                    <a:pt x="62" y="1708"/>
                  </a:lnTo>
                  <a:lnTo>
                    <a:pt x="125" y="1545"/>
                  </a:lnTo>
                  <a:lnTo>
                    <a:pt x="505" y="697"/>
                  </a:lnTo>
                  <a:lnTo>
                    <a:pt x="522" y="670"/>
                  </a:lnTo>
                  <a:lnTo>
                    <a:pt x="543" y="645"/>
                  </a:lnTo>
                  <a:lnTo>
                    <a:pt x="563" y="621"/>
                  </a:lnTo>
                  <a:lnTo>
                    <a:pt x="589" y="601"/>
                  </a:lnTo>
                  <a:lnTo>
                    <a:pt x="614" y="585"/>
                  </a:lnTo>
                  <a:lnTo>
                    <a:pt x="644" y="569"/>
                  </a:lnTo>
                  <a:lnTo>
                    <a:pt x="672" y="558"/>
                  </a:lnTo>
                  <a:lnTo>
                    <a:pt x="705" y="550"/>
                  </a:lnTo>
                  <a:lnTo>
                    <a:pt x="783" y="549"/>
                  </a:lnTo>
                  <a:lnTo>
                    <a:pt x="845" y="485"/>
                  </a:lnTo>
                  <a:lnTo>
                    <a:pt x="830" y="439"/>
                  </a:lnTo>
                  <a:lnTo>
                    <a:pt x="823" y="408"/>
                  </a:lnTo>
                  <a:lnTo>
                    <a:pt x="819" y="377"/>
                  </a:lnTo>
                  <a:lnTo>
                    <a:pt x="817" y="346"/>
                  </a:lnTo>
                  <a:lnTo>
                    <a:pt x="818" y="315"/>
                  </a:lnTo>
                  <a:lnTo>
                    <a:pt x="822" y="284"/>
                  </a:lnTo>
                  <a:lnTo>
                    <a:pt x="828" y="253"/>
                  </a:lnTo>
                  <a:lnTo>
                    <a:pt x="835" y="221"/>
                  </a:lnTo>
                  <a:lnTo>
                    <a:pt x="845" y="192"/>
                  </a:lnTo>
                  <a:lnTo>
                    <a:pt x="858" y="163"/>
                  </a:lnTo>
                  <a:lnTo>
                    <a:pt x="873" y="136"/>
                  </a:lnTo>
                  <a:lnTo>
                    <a:pt x="890" y="109"/>
                  </a:lnTo>
                  <a:lnTo>
                    <a:pt x="909" y="85"/>
                  </a:lnTo>
                  <a:lnTo>
                    <a:pt x="932" y="60"/>
                  </a:lnTo>
                  <a:lnTo>
                    <a:pt x="952" y="46"/>
                  </a:lnTo>
                  <a:lnTo>
                    <a:pt x="970" y="32"/>
                  </a:lnTo>
                  <a:lnTo>
                    <a:pt x="993" y="24"/>
                  </a:lnTo>
                  <a:lnTo>
                    <a:pt x="1015" y="15"/>
                  </a:lnTo>
                  <a:lnTo>
                    <a:pt x="1039" y="7"/>
                  </a:lnTo>
                  <a:lnTo>
                    <a:pt x="1082" y="1"/>
                  </a:lnTo>
                  <a:lnTo>
                    <a:pt x="1131" y="0"/>
                  </a:lnTo>
                  <a:lnTo>
                    <a:pt x="1165" y="1"/>
                  </a:lnTo>
                  <a:lnTo>
                    <a:pt x="1200" y="2"/>
                  </a:lnTo>
                  <a:lnTo>
                    <a:pt x="1234" y="7"/>
                  </a:lnTo>
                  <a:lnTo>
                    <a:pt x="1268" y="15"/>
                  </a:lnTo>
                  <a:lnTo>
                    <a:pt x="1301" y="24"/>
                  </a:lnTo>
                  <a:lnTo>
                    <a:pt x="1332" y="35"/>
                  </a:lnTo>
                  <a:lnTo>
                    <a:pt x="1364" y="48"/>
                  </a:lnTo>
                  <a:lnTo>
                    <a:pt x="1459" y="97"/>
                  </a:lnTo>
                  <a:lnTo>
                    <a:pt x="1425" y="164"/>
                  </a:lnTo>
                  <a:lnTo>
                    <a:pt x="1433" y="178"/>
                  </a:lnTo>
                  <a:lnTo>
                    <a:pt x="1444" y="210"/>
                  </a:lnTo>
                  <a:lnTo>
                    <a:pt x="1453" y="244"/>
                  </a:lnTo>
                  <a:lnTo>
                    <a:pt x="1459" y="279"/>
                  </a:lnTo>
                  <a:lnTo>
                    <a:pt x="1461" y="312"/>
                  </a:lnTo>
                  <a:lnTo>
                    <a:pt x="1463" y="346"/>
                  </a:lnTo>
                  <a:lnTo>
                    <a:pt x="1459" y="390"/>
                  </a:lnTo>
                  <a:lnTo>
                    <a:pt x="1441" y="401"/>
                  </a:lnTo>
                  <a:lnTo>
                    <a:pt x="1479" y="513"/>
                  </a:lnTo>
                  <a:lnTo>
                    <a:pt x="1475" y="521"/>
                  </a:lnTo>
                  <a:lnTo>
                    <a:pt x="1459" y="525"/>
                  </a:lnTo>
                  <a:lnTo>
                    <a:pt x="1431" y="529"/>
                  </a:lnTo>
                  <a:lnTo>
                    <a:pt x="1433" y="554"/>
                  </a:lnTo>
                  <a:lnTo>
                    <a:pt x="1429" y="580"/>
                  </a:lnTo>
                  <a:lnTo>
                    <a:pt x="1400" y="599"/>
                  </a:lnTo>
                  <a:lnTo>
                    <a:pt x="1400" y="627"/>
                  </a:lnTo>
                  <a:lnTo>
                    <a:pt x="1375" y="635"/>
                  </a:lnTo>
                  <a:lnTo>
                    <a:pt x="1363" y="650"/>
                  </a:lnTo>
                  <a:lnTo>
                    <a:pt x="1365" y="678"/>
                  </a:lnTo>
                  <a:lnTo>
                    <a:pt x="1359" y="701"/>
                  </a:lnTo>
                  <a:lnTo>
                    <a:pt x="1339" y="712"/>
                  </a:lnTo>
                  <a:lnTo>
                    <a:pt x="1314" y="716"/>
                  </a:lnTo>
                  <a:lnTo>
                    <a:pt x="1276" y="712"/>
                  </a:lnTo>
                  <a:lnTo>
                    <a:pt x="1210" y="711"/>
                  </a:lnTo>
                  <a:lnTo>
                    <a:pt x="1148" y="722"/>
                  </a:lnTo>
                  <a:lnTo>
                    <a:pt x="1123" y="752"/>
                  </a:lnTo>
                  <a:lnTo>
                    <a:pt x="1173" y="940"/>
                  </a:lnTo>
                  <a:lnTo>
                    <a:pt x="1471" y="1226"/>
                  </a:lnTo>
                  <a:lnTo>
                    <a:pt x="1548" y="1292"/>
                  </a:lnTo>
                  <a:lnTo>
                    <a:pt x="1471" y="1292"/>
                  </a:lnTo>
                  <a:lnTo>
                    <a:pt x="1471" y="1609"/>
                  </a:lnTo>
                  <a:lnTo>
                    <a:pt x="1455" y="1619"/>
                  </a:lnTo>
                  <a:lnTo>
                    <a:pt x="1409" y="1639"/>
                  </a:lnTo>
                  <a:lnTo>
                    <a:pt x="1360" y="1648"/>
                  </a:lnTo>
                  <a:lnTo>
                    <a:pt x="1309" y="1648"/>
                  </a:lnTo>
                  <a:lnTo>
                    <a:pt x="1260" y="1638"/>
                  </a:lnTo>
                  <a:lnTo>
                    <a:pt x="1214" y="1618"/>
                  </a:lnTo>
                  <a:lnTo>
                    <a:pt x="1173" y="1590"/>
                  </a:lnTo>
                  <a:lnTo>
                    <a:pt x="1148" y="1562"/>
                  </a:lnTo>
                  <a:lnTo>
                    <a:pt x="1123" y="1532"/>
                  </a:lnTo>
                  <a:lnTo>
                    <a:pt x="1059" y="1975"/>
                  </a:lnTo>
                  <a:lnTo>
                    <a:pt x="1471" y="2038"/>
                  </a:lnTo>
                  <a:lnTo>
                    <a:pt x="1471" y="3390"/>
                  </a:lnTo>
                  <a:lnTo>
                    <a:pt x="1367" y="3370"/>
                  </a:lnTo>
                  <a:lnTo>
                    <a:pt x="1271" y="3347"/>
                  </a:lnTo>
                  <a:lnTo>
                    <a:pt x="1176" y="3316"/>
                  </a:lnTo>
                  <a:lnTo>
                    <a:pt x="1084" y="3291"/>
                  </a:lnTo>
                  <a:lnTo>
                    <a:pt x="1090" y="3321"/>
                  </a:lnTo>
                  <a:lnTo>
                    <a:pt x="1119" y="3366"/>
                  </a:lnTo>
                  <a:lnTo>
                    <a:pt x="1154" y="3393"/>
                  </a:lnTo>
                  <a:lnTo>
                    <a:pt x="1231" y="3428"/>
                  </a:lnTo>
                  <a:lnTo>
                    <a:pt x="1338" y="3463"/>
                  </a:lnTo>
                  <a:lnTo>
                    <a:pt x="1344" y="3497"/>
                  </a:lnTo>
                  <a:lnTo>
                    <a:pt x="1344" y="3522"/>
                  </a:lnTo>
                  <a:lnTo>
                    <a:pt x="1338" y="3553"/>
                  </a:lnTo>
                  <a:lnTo>
                    <a:pt x="949" y="3553"/>
                  </a:lnTo>
                  <a:lnTo>
                    <a:pt x="732" y="3452"/>
                  </a:lnTo>
                  <a:lnTo>
                    <a:pt x="632" y="3402"/>
                  </a:lnTo>
                  <a:lnTo>
                    <a:pt x="593" y="3390"/>
                  </a:lnTo>
                  <a:lnTo>
                    <a:pt x="568" y="3372"/>
                  </a:lnTo>
                  <a:lnTo>
                    <a:pt x="545" y="3352"/>
                  </a:lnTo>
                  <a:lnTo>
                    <a:pt x="533" y="3334"/>
                  </a:lnTo>
                  <a:lnTo>
                    <a:pt x="527" y="3307"/>
                  </a:lnTo>
                  <a:lnTo>
                    <a:pt x="527" y="3285"/>
                  </a:lnTo>
                  <a:lnTo>
                    <a:pt x="529" y="3261"/>
                  </a:lnTo>
                  <a:lnTo>
                    <a:pt x="498" y="3240"/>
                  </a:lnTo>
                  <a:lnTo>
                    <a:pt x="449" y="3198"/>
                  </a:lnTo>
                  <a:lnTo>
                    <a:pt x="433" y="3158"/>
                  </a:lnTo>
                  <a:lnTo>
                    <a:pt x="433" y="3049"/>
                  </a:lnTo>
                  <a:lnTo>
                    <a:pt x="469" y="2989"/>
                  </a:lnTo>
                  <a:lnTo>
                    <a:pt x="632" y="2858"/>
                  </a:lnTo>
                  <a:lnTo>
                    <a:pt x="774" y="2717"/>
                  </a:lnTo>
                  <a:lnTo>
                    <a:pt x="966" y="2523"/>
                  </a:lnTo>
                  <a:lnTo>
                    <a:pt x="774" y="2503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Freeform 22"/>
            <p:cNvSpPr>
              <a:spLocks/>
            </p:cNvSpPr>
            <p:nvPr/>
          </p:nvSpPr>
          <p:spPr bwMode="auto">
            <a:xfrm>
              <a:off x="4388" y="1823"/>
              <a:ext cx="24" cy="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1"/>
                </a:cxn>
                <a:cxn ang="0">
                  <a:pos x="100" y="151"/>
                </a:cxn>
                <a:cxn ang="0">
                  <a:pos x="100" y="50"/>
                </a:cxn>
                <a:cxn ang="0">
                  <a:pos x="0" y="0"/>
                </a:cxn>
              </a:cxnLst>
              <a:rect l="0" t="0" r="r" b="b"/>
              <a:pathLst>
                <a:path w="100" h="151">
                  <a:moveTo>
                    <a:pt x="0" y="0"/>
                  </a:moveTo>
                  <a:lnTo>
                    <a:pt x="0" y="151"/>
                  </a:lnTo>
                  <a:lnTo>
                    <a:pt x="100" y="151"/>
                  </a:lnTo>
                  <a:lnTo>
                    <a:pt x="100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8" name="Freeform 23"/>
            <p:cNvSpPr>
              <a:spLocks/>
            </p:cNvSpPr>
            <p:nvPr/>
          </p:nvSpPr>
          <p:spPr bwMode="auto">
            <a:xfrm>
              <a:off x="5139" y="1089"/>
              <a:ext cx="343" cy="1201"/>
            </a:xfrm>
            <a:custGeom>
              <a:avLst/>
              <a:gdLst/>
              <a:ahLst/>
              <a:cxnLst>
                <a:cxn ang="0">
                  <a:pos x="887" y="2728"/>
                </a:cxn>
                <a:cxn ang="0">
                  <a:pos x="885" y="3414"/>
                </a:cxn>
                <a:cxn ang="0">
                  <a:pos x="928" y="4058"/>
                </a:cxn>
                <a:cxn ang="0">
                  <a:pos x="837" y="4663"/>
                </a:cxn>
                <a:cxn ang="0">
                  <a:pos x="2" y="4787"/>
                </a:cxn>
                <a:cxn ang="0">
                  <a:pos x="138" y="4732"/>
                </a:cxn>
                <a:cxn ang="0">
                  <a:pos x="342" y="4616"/>
                </a:cxn>
                <a:cxn ang="0">
                  <a:pos x="435" y="4342"/>
                </a:cxn>
                <a:cxn ang="0">
                  <a:pos x="230" y="2715"/>
                </a:cxn>
                <a:cxn ang="0">
                  <a:pos x="147" y="1976"/>
                </a:cxn>
                <a:cxn ang="0">
                  <a:pos x="117" y="1785"/>
                </a:cxn>
                <a:cxn ang="0">
                  <a:pos x="160" y="1474"/>
                </a:cxn>
                <a:cxn ang="0">
                  <a:pos x="234" y="1167"/>
                </a:cxn>
                <a:cxn ang="0">
                  <a:pos x="337" y="868"/>
                </a:cxn>
                <a:cxn ang="0">
                  <a:pos x="359" y="725"/>
                </a:cxn>
                <a:cxn ang="0">
                  <a:pos x="219" y="585"/>
                </a:cxn>
                <a:cxn ang="0">
                  <a:pos x="186" y="519"/>
                </a:cxn>
                <a:cxn ang="0">
                  <a:pos x="155" y="375"/>
                </a:cxn>
                <a:cxn ang="0">
                  <a:pos x="163" y="343"/>
                </a:cxn>
                <a:cxn ang="0">
                  <a:pos x="262" y="242"/>
                </a:cxn>
                <a:cxn ang="0">
                  <a:pos x="300" y="163"/>
                </a:cxn>
                <a:cxn ang="0">
                  <a:pos x="362" y="96"/>
                </a:cxn>
                <a:cxn ang="0">
                  <a:pos x="378" y="13"/>
                </a:cxn>
                <a:cxn ang="0">
                  <a:pos x="501" y="10"/>
                </a:cxn>
                <a:cxn ang="0">
                  <a:pos x="623" y="61"/>
                </a:cxn>
                <a:cxn ang="0">
                  <a:pos x="764" y="160"/>
                </a:cxn>
                <a:cxn ang="0">
                  <a:pos x="865" y="301"/>
                </a:cxn>
                <a:cxn ang="0">
                  <a:pos x="872" y="406"/>
                </a:cxn>
                <a:cxn ang="0">
                  <a:pos x="839" y="504"/>
                </a:cxn>
                <a:cxn ang="0">
                  <a:pos x="769" y="583"/>
                </a:cxn>
                <a:cxn ang="0">
                  <a:pos x="699" y="621"/>
                </a:cxn>
                <a:cxn ang="0">
                  <a:pos x="907" y="903"/>
                </a:cxn>
                <a:cxn ang="0">
                  <a:pos x="979" y="1261"/>
                </a:cxn>
                <a:cxn ang="0">
                  <a:pos x="1045" y="1541"/>
                </a:cxn>
                <a:cxn ang="0">
                  <a:pos x="1069" y="1665"/>
                </a:cxn>
                <a:cxn ang="0">
                  <a:pos x="1095" y="1741"/>
                </a:cxn>
                <a:cxn ang="0">
                  <a:pos x="1126" y="2059"/>
                </a:cxn>
                <a:cxn ang="0">
                  <a:pos x="1274" y="2154"/>
                </a:cxn>
                <a:cxn ang="0">
                  <a:pos x="1269" y="2216"/>
                </a:cxn>
                <a:cxn ang="0">
                  <a:pos x="1329" y="2276"/>
                </a:cxn>
                <a:cxn ang="0">
                  <a:pos x="1373" y="2344"/>
                </a:cxn>
                <a:cxn ang="0">
                  <a:pos x="1330" y="2443"/>
                </a:cxn>
                <a:cxn ang="0">
                  <a:pos x="1305" y="2477"/>
                </a:cxn>
                <a:cxn ang="0">
                  <a:pos x="913" y="2435"/>
                </a:cxn>
              </a:cxnLst>
              <a:rect l="0" t="0" r="r" b="b"/>
              <a:pathLst>
                <a:path w="1373" h="4807">
                  <a:moveTo>
                    <a:pt x="913" y="2435"/>
                  </a:moveTo>
                  <a:lnTo>
                    <a:pt x="908" y="2591"/>
                  </a:lnTo>
                  <a:lnTo>
                    <a:pt x="887" y="2728"/>
                  </a:lnTo>
                  <a:lnTo>
                    <a:pt x="837" y="3039"/>
                  </a:lnTo>
                  <a:lnTo>
                    <a:pt x="866" y="3248"/>
                  </a:lnTo>
                  <a:lnTo>
                    <a:pt x="885" y="3414"/>
                  </a:lnTo>
                  <a:lnTo>
                    <a:pt x="897" y="3577"/>
                  </a:lnTo>
                  <a:lnTo>
                    <a:pt x="922" y="3819"/>
                  </a:lnTo>
                  <a:lnTo>
                    <a:pt x="928" y="4058"/>
                  </a:lnTo>
                  <a:lnTo>
                    <a:pt x="913" y="4517"/>
                  </a:lnTo>
                  <a:lnTo>
                    <a:pt x="901" y="4663"/>
                  </a:lnTo>
                  <a:lnTo>
                    <a:pt x="837" y="4663"/>
                  </a:lnTo>
                  <a:lnTo>
                    <a:pt x="836" y="4807"/>
                  </a:lnTo>
                  <a:lnTo>
                    <a:pt x="0" y="4807"/>
                  </a:lnTo>
                  <a:lnTo>
                    <a:pt x="2" y="4787"/>
                  </a:lnTo>
                  <a:lnTo>
                    <a:pt x="18" y="4764"/>
                  </a:lnTo>
                  <a:lnTo>
                    <a:pt x="58" y="4754"/>
                  </a:lnTo>
                  <a:lnTo>
                    <a:pt x="138" y="4732"/>
                  </a:lnTo>
                  <a:lnTo>
                    <a:pt x="230" y="4700"/>
                  </a:lnTo>
                  <a:lnTo>
                    <a:pt x="290" y="4662"/>
                  </a:lnTo>
                  <a:lnTo>
                    <a:pt x="342" y="4616"/>
                  </a:lnTo>
                  <a:lnTo>
                    <a:pt x="384" y="4545"/>
                  </a:lnTo>
                  <a:lnTo>
                    <a:pt x="418" y="4458"/>
                  </a:lnTo>
                  <a:lnTo>
                    <a:pt x="435" y="4342"/>
                  </a:lnTo>
                  <a:lnTo>
                    <a:pt x="424" y="4087"/>
                  </a:lnTo>
                  <a:lnTo>
                    <a:pt x="308" y="3402"/>
                  </a:lnTo>
                  <a:lnTo>
                    <a:pt x="230" y="2715"/>
                  </a:lnTo>
                  <a:lnTo>
                    <a:pt x="120" y="2029"/>
                  </a:lnTo>
                  <a:lnTo>
                    <a:pt x="147" y="2002"/>
                  </a:lnTo>
                  <a:lnTo>
                    <a:pt x="147" y="1976"/>
                  </a:lnTo>
                  <a:lnTo>
                    <a:pt x="106" y="1919"/>
                  </a:lnTo>
                  <a:lnTo>
                    <a:pt x="108" y="1889"/>
                  </a:lnTo>
                  <a:lnTo>
                    <a:pt x="117" y="1785"/>
                  </a:lnTo>
                  <a:lnTo>
                    <a:pt x="127" y="1681"/>
                  </a:lnTo>
                  <a:lnTo>
                    <a:pt x="142" y="1577"/>
                  </a:lnTo>
                  <a:lnTo>
                    <a:pt x="160" y="1474"/>
                  </a:lnTo>
                  <a:lnTo>
                    <a:pt x="181" y="1370"/>
                  </a:lnTo>
                  <a:lnTo>
                    <a:pt x="205" y="1267"/>
                  </a:lnTo>
                  <a:lnTo>
                    <a:pt x="234" y="1167"/>
                  </a:lnTo>
                  <a:lnTo>
                    <a:pt x="265" y="1066"/>
                  </a:lnTo>
                  <a:lnTo>
                    <a:pt x="300" y="967"/>
                  </a:lnTo>
                  <a:lnTo>
                    <a:pt x="337" y="868"/>
                  </a:lnTo>
                  <a:lnTo>
                    <a:pt x="337" y="755"/>
                  </a:lnTo>
                  <a:lnTo>
                    <a:pt x="359" y="737"/>
                  </a:lnTo>
                  <a:lnTo>
                    <a:pt x="359" y="725"/>
                  </a:lnTo>
                  <a:lnTo>
                    <a:pt x="347" y="699"/>
                  </a:lnTo>
                  <a:lnTo>
                    <a:pt x="291" y="650"/>
                  </a:lnTo>
                  <a:lnTo>
                    <a:pt x="219" y="585"/>
                  </a:lnTo>
                  <a:lnTo>
                    <a:pt x="201" y="573"/>
                  </a:lnTo>
                  <a:lnTo>
                    <a:pt x="186" y="549"/>
                  </a:lnTo>
                  <a:lnTo>
                    <a:pt x="186" y="519"/>
                  </a:lnTo>
                  <a:lnTo>
                    <a:pt x="196" y="409"/>
                  </a:lnTo>
                  <a:lnTo>
                    <a:pt x="167" y="385"/>
                  </a:lnTo>
                  <a:lnTo>
                    <a:pt x="155" y="375"/>
                  </a:lnTo>
                  <a:lnTo>
                    <a:pt x="153" y="364"/>
                  </a:lnTo>
                  <a:lnTo>
                    <a:pt x="155" y="351"/>
                  </a:lnTo>
                  <a:lnTo>
                    <a:pt x="163" y="343"/>
                  </a:lnTo>
                  <a:lnTo>
                    <a:pt x="172" y="336"/>
                  </a:lnTo>
                  <a:lnTo>
                    <a:pt x="259" y="264"/>
                  </a:lnTo>
                  <a:lnTo>
                    <a:pt x="262" y="242"/>
                  </a:lnTo>
                  <a:lnTo>
                    <a:pt x="269" y="219"/>
                  </a:lnTo>
                  <a:lnTo>
                    <a:pt x="282" y="192"/>
                  </a:lnTo>
                  <a:lnTo>
                    <a:pt x="300" y="163"/>
                  </a:lnTo>
                  <a:lnTo>
                    <a:pt x="316" y="142"/>
                  </a:lnTo>
                  <a:lnTo>
                    <a:pt x="332" y="123"/>
                  </a:lnTo>
                  <a:lnTo>
                    <a:pt x="362" y="96"/>
                  </a:lnTo>
                  <a:lnTo>
                    <a:pt x="358" y="71"/>
                  </a:lnTo>
                  <a:lnTo>
                    <a:pt x="361" y="44"/>
                  </a:lnTo>
                  <a:lnTo>
                    <a:pt x="378" y="13"/>
                  </a:lnTo>
                  <a:lnTo>
                    <a:pt x="408" y="0"/>
                  </a:lnTo>
                  <a:lnTo>
                    <a:pt x="454" y="0"/>
                  </a:lnTo>
                  <a:lnTo>
                    <a:pt x="501" y="10"/>
                  </a:lnTo>
                  <a:lnTo>
                    <a:pt x="540" y="25"/>
                  </a:lnTo>
                  <a:lnTo>
                    <a:pt x="582" y="41"/>
                  </a:lnTo>
                  <a:lnTo>
                    <a:pt x="623" y="61"/>
                  </a:lnTo>
                  <a:lnTo>
                    <a:pt x="661" y="82"/>
                  </a:lnTo>
                  <a:lnTo>
                    <a:pt x="730" y="132"/>
                  </a:lnTo>
                  <a:lnTo>
                    <a:pt x="764" y="160"/>
                  </a:lnTo>
                  <a:lnTo>
                    <a:pt x="825" y="222"/>
                  </a:lnTo>
                  <a:lnTo>
                    <a:pt x="857" y="277"/>
                  </a:lnTo>
                  <a:lnTo>
                    <a:pt x="865" y="301"/>
                  </a:lnTo>
                  <a:lnTo>
                    <a:pt x="873" y="354"/>
                  </a:lnTo>
                  <a:lnTo>
                    <a:pt x="873" y="380"/>
                  </a:lnTo>
                  <a:lnTo>
                    <a:pt x="872" y="406"/>
                  </a:lnTo>
                  <a:lnTo>
                    <a:pt x="860" y="458"/>
                  </a:lnTo>
                  <a:lnTo>
                    <a:pt x="851" y="481"/>
                  </a:lnTo>
                  <a:lnTo>
                    <a:pt x="839" y="504"/>
                  </a:lnTo>
                  <a:lnTo>
                    <a:pt x="806" y="548"/>
                  </a:lnTo>
                  <a:lnTo>
                    <a:pt x="789" y="567"/>
                  </a:lnTo>
                  <a:lnTo>
                    <a:pt x="769" y="583"/>
                  </a:lnTo>
                  <a:lnTo>
                    <a:pt x="725" y="610"/>
                  </a:lnTo>
                  <a:lnTo>
                    <a:pt x="700" y="620"/>
                  </a:lnTo>
                  <a:lnTo>
                    <a:pt x="699" y="621"/>
                  </a:lnTo>
                  <a:lnTo>
                    <a:pt x="773" y="695"/>
                  </a:lnTo>
                  <a:lnTo>
                    <a:pt x="847" y="793"/>
                  </a:lnTo>
                  <a:lnTo>
                    <a:pt x="907" y="903"/>
                  </a:lnTo>
                  <a:lnTo>
                    <a:pt x="948" y="1019"/>
                  </a:lnTo>
                  <a:lnTo>
                    <a:pt x="973" y="1138"/>
                  </a:lnTo>
                  <a:lnTo>
                    <a:pt x="979" y="1261"/>
                  </a:lnTo>
                  <a:lnTo>
                    <a:pt x="992" y="1526"/>
                  </a:lnTo>
                  <a:lnTo>
                    <a:pt x="1017" y="1530"/>
                  </a:lnTo>
                  <a:lnTo>
                    <a:pt x="1045" y="1541"/>
                  </a:lnTo>
                  <a:lnTo>
                    <a:pt x="1063" y="1570"/>
                  </a:lnTo>
                  <a:lnTo>
                    <a:pt x="1068" y="1611"/>
                  </a:lnTo>
                  <a:lnTo>
                    <a:pt x="1069" y="1665"/>
                  </a:lnTo>
                  <a:lnTo>
                    <a:pt x="1091" y="1675"/>
                  </a:lnTo>
                  <a:lnTo>
                    <a:pt x="1100" y="1711"/>
                  </a:lnTo>
                  <a:lnTo>
                    <a:pt x="1095" y="1741"/>
                  </a:lnTo>
                  <a:lnTo>
                    <a:pt x="1086" y="1772"/>
                  </a:lnTo>
                  <a:lnTo>
                    <a:pt x="1132" y="2038"/>
                  </a:lnTo>
                  <a:lnTo>
                    <a:pt x="1126" y="2059"/>
                  </a:lnTo>
                  <a:lnTo>
                    <a:pt x="1192" y="2141"/>
                  </a:lnTo>
                  <a:lnTo>
                    <a:pt x="1249" y="2124"/>
                  </a:lnTo>
                  <a:lnTo>
                    <a:pt x="1274" y="2154"/>
                  </a:lnTo>
                  <a:lnTo>
                    <a:pt x="1248" y="2174"/>
                  </a:lnTo>
                  <a:lnTo>
                    <a:pt x="1249" y="2200"/>
                  </a:lnTo>
                  <a:lnTo>
                    <a:pt x="1269" y="2216"/>
                  </a:lnTo>
                  <a:lnTo>
                    <a:pt x="1202" y="2238"/>
                  </a:lnTo>
                  <a:lnTo>
                    <a:pt x="1257" y="2299"/>
                  </a:lnTo>
                  <a:lnTo>
                    <a:pt x="1329" y="2276"/>
                  </a:lnTo>
                  <a:lnTo>
                    <a:pt x="1334" y="2311"/>
                  </a:lnTo>
                  <a:lnTo>
                    <a:pt x="1369" y="2298"/>
                  </a:lnTo>
                  <a:lnTo>
                    <a:pt x="1373" y="2344"/>
                  </a:lnTo>
                  <a:lnTo>
                    <a:pt x="1303" y="2363"/>
                  </a:lnTo>
                  <a:lnTo>
                    <a:pt x="1356" y="2416"/>
                  </a:lnTo>
                  <a:lnTo>
                    <a:pt x="1330" y="2443"/>
                  </a:lnTo>
                  <a:lnTo>
                    <a:pt x="1369" y="2468"/>
                  </a:lnTo>
                  <a:lnTo>
                    <a:pt x="1341" y="2494"/>
                  </a:lnTo>
                  <a:lnTo>
                    <a:pt x="1305" y="2477"/>
                  </a:lnTo>
                  <a:lnTo>
                    <a:pt x="1282" y="2494"/>
                  </a:lnTo>
                  <a:lnTo>
                    <a:pt x="913" y="2298"/>
                  </a:lnTo>
                  <a:lnTo>
                    <a:pt x="913" y="2435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" name="Freeform 24"/>
            <p:cNvSpPr>
              <a:spLocks/>
            </p:cNvSpPr>
            <p:nvPr/>
          </p:nvSpPr>
          <p:spPr bwMode="auto">
            <a:xfrm>
              <a:off x="4705" y="1281"/>
              <a:ext cx="130" cy="15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6" y="27"/>
                </a:cxn>
                <a:cxn ang="0">
                  <a:pos x="93" y="16"/>
                </a:cxn>
                <a:cxn ang="0">
                  <a:pos x="144" y="11"/>
                </a:cxn>
                <a:cxn ang="0">
                  <a:pos x="205" y="18"/>
                </a:cxn>
                <a:cxn ang="0">
                  <a:pos x="257" y="6"/>
                </a:cxn>
                <a:cxn ang="0">
                  <a:pos x="318" y="0"/>
                </a:cxn>
                <a:cxn ang="0">
                  <a:pos x="393" y="12"/>
                </a:cxn>
                <a:cxn ang="0">
                  <a:pos x="519" y="58"/>
                </a:cxn>
                <a:cxn ang="0">
                  <a:pos x="0" y="58"/>
                </a:cxn>
              </a:cxnLst>
              <a:rect l="0" t="0" r="r" b="b"/>
              <a:pathLst>
                <a:path w="519" h="58">
                  <a:moveTo>
                    <a:pt x="0" y="58"/>
                  </a:moveTo>
                  <a:lnTo>
                    <a:pt x="56" y="27"/>
                  </a:lnTo>
                  <a:lnTo>
                    <a:pt x="93" y="16"/>
                  </a:lnTo>
                  <a:lnTo>
                    <a:pt x="144" y="11"/>
                  </a:lnTo>
                  <a:lnTo>
                    <a:pt x="205" y="18"/>
                  </a:lnTo>
                  <a:lnTo>
                    <a:pt x="257" y="6"/>
                  </a:lnTo>
                  <a:lnTo>
                    <a:pt x="318" y="0"/>
                  </a:lnTo>
                  <a:lnTo>
                    <a:pt x="393" y="12"/>
                  </a:lnTo>
                  <a:lnTo>
                    <a:pt x="519" y="58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0" name="Title 1"/>
          <p:cNvSpPr txBox="1">
            <a:spLocks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  </a:t>
            </a:r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Judicial Term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2400" y="6382435"/>
            <a:ext cx="2362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Carey et al., 2012</a:t>
            </a:r>
          </a:p>
        </p:txBody>
      </p:sp>
      <p:graphicFrame>
        <p:nvGraphicFramePr>
          <p:cNvPr id="33795" name="Chart 7"/>
          <p:cNvGraphicFramePr>
            <a:graphicFrameLocks/>
          </p:cNvGraphicFramePr>
          <p:nvPr/>
        </p:nvGraphicFramePr>
        <p:xfrm>
          <a:off x="228600" y="1524000"/>
          <a:ext cx="6400800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7315834" imgH="4419983" progId="Excel.Sheet.8">
                  <p:embed/>
                </p:oleObj>
              </mc:Choice>
              <mc:Fallback>
                <p:oleObj r:id="rId3" imgW="7315834" imgH="4419983" progId="Excel.Sheet.8">
                  <p:embed/>
                  <p:pic>
                    <p:nvPicPr>
                      <p:cNvPr id="0" name="Chart 7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24000"/>
                        <a:ext cx="6400800" cy="434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990600" y="5105400"/>
            <a:ext cx="53340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 rot="16200000">
            <a:off x="4431269" y="1584990"/>
            <a:ext cx="738664" cy="3048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Three times greater cost benefits</a:t>
            </a: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 rot="16200000">
            <a:off x="2314427" y="2943374"/>
            <a:ext cx="2000548" cy="38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>
              <a:defRPr/>
            </a:pPr>
            <a:r>
              <a:rPr lang="en-US" sz="9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}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842" name="AutoShape 2" descr="http://web.mail.comcast.net/service/home/~/?auth=co&amp;loc=en_US&amp;id=591568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http://web.mail.comcast.net/service/home/~/?auth=co&amp;loc=en_US&amp;id=591568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5845" name="Object 6"/>
          <p:cNvGraphicFramePr>
            <a:graphicFrameLocks noChangeAspect="1"/>
          </p:cNvGraphicFramePr>
          <p:nvPr/>
        </p:nvGraphicFramePr>
        <p:xfrm>
          <a:off x="441325" y="1828800"/>
          <a:ext cx="6416675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8039049" imgH="4410011" progId="MSGraph.Chart.8">
                  <p:embed followColorScheme="full"/>
                </p:oleObj>
              </mc:Choice>
              <mc:Fallback>
                <p:oleObj name="Chart" r:id="rId3" imgW="8039049" imgH="4410011" progId="MSGraph.Chart.8">
                  <p:embed followColorScheme="full"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1828800"/>
                        <a:ext cx="6416675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2386557" y="5943600"/>
            <a:ext cx="188064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# judges presiding</a:t>
            </a:r>
          </a:p>
        </p:txBody>
      </p:sp>
      <p:sp>
        <p:nvSpPr>
          <p:cNvPr id="26" name="TextBox 25"/>
          <p:cNvSpPr txBox="1"/>
          <p:nvPr/>
        </p:nvSpPr>
        <p:spPr>
          <a:xfrm rot="16200000">
            <a:off x="-424292" y="3521939"/>
            <a:ext cx="143981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Re-arrest rate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876800" y="1524000"/>
            <a:ext cx="9144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7086600" y="1524000"/>
            <a:ext cx="1828800" cy="2438400"/>
            <a:chOff x="4056" y="945"/>
            <a:chExt cx="1440" cy="1386"/>
          </a:xfrm>
        </p:grpSpPr>
        <p:sp>
          <p:nvSpPr>
            <p:cNvPr id="44" name="Freeform 19"/>
            <p:cNvSpPr>
              <a:spLocks/>
            </p:cNvSpPr>
            <p:nvPr/>
          </p:nvSpPr>
          <p:spPr bwMode="auto">
            <a:xfrm>
              <a:off x="4056" y="1296"/>
              <a:ext cx="1440" cy="1035"/>
            </a:xfrm>
            <a:custGeom>
              <a:avLst/>
              <a:gdLst/>
              <a:ahLst/>
              <a:cxnLst>
                <a:cxn ang="0">
                  <a:pos x="3114" y="0"/>
                </a:cxn>
                <a:cxn ang="0">
                  <a:pos x="2594" y="0"/>
                </a:cxn>
                <a:cxn ang="0">
                  <a:pos x="2246" y="0"/>
                </a:cxn>
                <a:cxn ang="0">
                  <a:pos x="2167" y="0"/>
                </a:cxn>
                <a:cxn ang="0">
                  <a:pos x="2167" y="317"/>
                </a:cxn>
                <a:cxn ang="0">
                  <a:pos x="2167" y="746"/>
                </a:cxn>
                <a:cxn ang="0">
                  <a:pos x="2167" y="2098"/>
                </a:cxn>
                <a:cxn ang="0">
                  <a:pos x="2167" y="2261"/>
                </a:cxn>
                <a:cxn ang="0">
                  <a:pos x="2034" y="2261"/>
                </a:cxn>
                <a:cxn ang="0">
                  <a:pos x="1645" y="2261"/>
                </a:cxn>
                <a:cxn ang="0">
                  <a:pos x="1428" y="2261"/>
                </a:cxn>
                <a:cxn ang="0">
                  <a:pos x="1328" y="2261"/>
                </a:cxn>
                <a:cxn ang="0">
                  <a:pos x="110" y="2261"/>
                </a:cxn>
                <a:cxn ang="0">
                  <a:pos x="0" y="2261"/>
                </a:cxn>
                <a:cxn ang="0">
                  <a:pos x="0" y="2425"/>
                </a:cxn>
                <a:cxn ang="0">
                  <a:pos x="2333" y="2425"/>
                </a:cxn>
                <a:cxn ang="0">
                  <a:pos x="2333" y="163"/>
                </a:cxn>
                <a:cxn ang="0">
                  <a:pos x="3854" y="163"/>
                </a:cxn>
                <a:cxn ang="0">
                  <a:pos x="3854" y="4142"/>
                </a:cxn>
                <a:cxn ang="0">
                  <a:pos x="5762" y="4142"/>
                </a:cxn>
                <a:cxn ang="0">
                  <a:pos x="5762" y="3979"/>
                </a:cxn>
                <a:cxn ang="0">
                  <a:pos x="5169" y="3979"/>
                </a:cxn>
                <a:cxn ang="0">
                  <a:pos x="4333" y="3979"/>
                </a:cxn>
                <a:cxn ang="0">
                  <a:pos x="4015" y="3979"/>
                </a:cxn>
                <a:cxn ang="0">
                  <a:pos x="4015" y="0"/>
                </a:cxn>
                <a:cxn ang="0">
                  <a:pos x="3114" y="0"/>
                </a:cxn>
              </a:cxnLst>
              <a:rect l="0" t="0" r="r" b="b"/>
              <a:pathLst>
                <a:path w="5762" h="4142">
                  <a:moveTo>
                    <a:pt x="3114" y="0"/>
                  </a:moveTo>
                  <a:lnTo>
                    <a:pt x="2594" y="0"/>
                  </a:lnTo>
                  <a:lnTo>
                    <a:pt x="2246" y="0"/>
                  </a:lnTo>
                  <a:lnTo>
                    <a:pt x="2167" y="0"/>
                  </a:lnTo>
                  <a:lnTo>
                    <a:pt x="2167" y="317"/>
                  </a:lnTo>
                  <a:lnTo>
                    <a:pt x="2167" y="746"/>
                  </a:lnTo>
                  <a:lnTo>
                    <a:pt x="2167" y="2098"/>
                  </a:lnTo>
                  <a:lnTo>
                    <a:pt x="2167" y="2261"/>
                  </a:lnTo>
                  <a:lnTo>
                    <a:pt x="2034" y="2261"/>
                  </a:lnTo>
                  <a:lnTo>
                    <a:pt x="1645" y="2261"/>
                  </a:lnTo>
                  <a:lnTo>
                    <a:pt x="1428" y="2261"/>
                  </a:lnTo>
                  <a:lnTo>
                    <a:pt x="1328" y="2261"/>
                  </a:lnTo>
                  <a:lnTo>
                    <a:pt x="110" y="2261"/>
                  </a:lnTo>
                  <a:lnTo>
                    <a:pt x="0" y="2261"/>
                  </a:lnTo>
                  <a:lnTo>
                    <a:pt x="0" y="2425"/>
                  </a:lnTo>
                  <a:lnTo>
                    <a:pt x="2333" y="2425"/>
                  </a:lnTo>
                  <a:lnTo>
                    <a:pt x="2333" y="163"/>
                  </a:lnTo>
                  <a:lnTo>
                    <a:pt x="3854" y="163"/>
                  </a:lnTo>
                  <a:lnTo>
                    <a:pt x="3854" y="4142"/>
                  </a:lnTo>
                  <a:lnTo>
                    <a:pt x="5762" y="4142"/>
                  </a:lnTo>
                  <a:lnTo>
                    <a:pt x="5762" y="3979"/>
                  </a:lnTo>
                  <a:lnTo>
                    <a:pt x="5169" y="3979"/>
                  </a:lnTo>
                  <a:lnTo>
                    <a:pt x="4333" y="3979"/>
                  </a:lnTo>
                  <a:lnTo>
                    <a:pt x="4015" y="3979"/>
                  </a:lnTo>
                  <a:lnTo>
                    <a:pt x="4015" y="0"/>
                  </a:lnTo>
                  <a:lnTo>
                    <a:pt x="3114" y="0"/>
                  </a:lnTo>
                  <a:close/>
                </a:path>
              </a:pathLst>
            </a:custGeom>
            <a:solidFill>
              <a:srgbClr val="A85700"/>
            </a:solidFill>
            <a:ln w="0">
              <a:solidFill>
                <a:srgbClr val="A85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" name="Freeform 20"/>
            <p:cNvSpPr>
              <a:spLocks/>
            </p:cNvSpPr>
            <p:nvPr/>
          </p:nvSpPr>
          <p:spPr bwMode="auto">
            <a:xfrm>
              <a:off x="4056" y="945"/>
              <a:ext cx="367" cy="916"/>
            </a:xfrm>
            <a:custGeom>
              <a:avLst/>
              <a:gdLst/>
              <a:ahLst/>
              <a:cxnLst>
                <a:cxn ang="0">
                  <a:pos x="816" y="2376"/>
                </a:cxn>
                <a:cxn ang="0">
                  <a:pos x="895" y="2432"/>
                </a:cxn>
                <a:cxn ang="0">
                  <a:pos x="980" y="2481"/>
                </a:cxn>
                <a:cxn ang="0">
                  <a:pos x="1067" y="2522"/>
                </a:cxn>
                <a:cxn ang="0">
                  <a:pos x="1157" y="2557"/>
                </a:cxn>
                <a:cxn ang="0">
                  <a:pos x="1251" y="2583"/>
                </a:cxn>
                <a:cxn ang="0">
                  <a:pos x="1345" y="2603"/>
                </a:cxn>
                <a:cxn ang="0">
                  <a:pos x="1442" y="2613"/>
                </a:cxn>
                <a:cxn ang="0">
                  <a:pos x="1470" y="2827"/>
                </a:cxn>
                <a:cxn ang="0">
                  <a:pos x="1328" y="2830"/>
                </a:cxn>
                <a:cxn ang="0">
                  <a:pos x="144" y="3160"/>
                </a:cxn>
                <a:cxn ang="0">
                  <a:pos x="1129" y="3268"/>
                </a:cxn>
                <a:cxn ang="0">
                  <a:pos x="110" y="3663"/>
                </a:cxn>
                <a:cxn ang="0">
                  <a:pos x="0" y="4"/>
                </a:cxn>
                <a:cxn ang="0">
                  <a:pos x="298" y="25"/>
                </a:cxn>
                <a:cxn ang="0">
                  <a:pos x="394" y="135"/>
                </a:cxn>
                <a:cxn ang="0">
                  <a:pos x="435" y="253"/>
                </a:cxn>
                <a:cxn ang="0">
                  <a:pos x="439" y="374"/>
                </a:cxn>
                <a:cxn ang="0">
                  <a:pos x="407" y="492"/>
                </a:cxn>
                <a:cxn ang="0">
                  <a:pos x="466" y="1724"/>
                </a:cxn>
                <a:cxn ang="0">
                  <a:pos x="699" y="1702"/>
                </a:cxn>
                <a:cxn ang="0">
                  <a:pos x="725" y="1667"/>
                </a:cxn>
                <a:cxn ang="0">
                  <a:pos x="777" y="1655"/>
                </a:cxn>
                <a:cxn ang="0">
                  <a:pos x="758" y="1818"/>
                </a:cxn>
                <a:cxn ang="0">
                  <a:pos x="470" y="1886"/>
                </a:cxn>
                <a:cxn ang="0">
                  <a:pos x="742" y="1880"/>
                </a:cxn>
                <a:cxn ang="0">
                  <a:pos x="705" y="2024"/>
                </a:cxn>
                <a:cxn ang="0">
                  <a:pos x="476" y="2069"/>
                </a:cxn>
                <a:cxn ang="0">
                  <a:pos x="482" y="2148"/>
                </a:cxn>
                <a:cxn ang="0">
                  <a:pos x="478" y="2229"/>
                </a:cxn>
                <a:cxn ang="0">
                  <a:pos x="456" y="2348"/>
                </a:cxn>
                <a:cxn ang="0">
                  <a:pos x="579" y="2342"/>
                </a:cxn>
                <a:cxn ang="0">
                  <a:pos x="712" y="2343"/>
                </a:cxn>
              </a:cxnLst>
              <a:rect l="0" t="0" r="r" b="b"/>
              <a:pathLst>
                <a:path w="1470" h="3663">
                  <a:moveTo>
                    <a:pt x="781" y="2347"/>
                  </a:moveTo>
                  <a:lnTo>
                    <a:pt x="816" y="2376"/>
                  </a:lnTo>
                  <a:lnTo>
                    <a:pt x="855" y="2404"/>
                  </a:lnTo>
                  <a:lnTo>
                    <a:pt x="895" y="2432"/>
                  </a:lnTo>
                  <a:lnTo>
                    <a:pt x="936" y="2458"/>
                  </a:lnTo>
                  <a:lnTo>
                    <a:pt x="980" y="2481"/>
                  </a:lnTo>
                  <a:lnTo>
                    <a:pt x="1024" y="2502"/>
                  </a:lnTo>
                  <a:lnTo>
                    <a:pt x="1067" y="2522"/>
                  </a:lnTo>
                  <a:lnTo>
                    <a:pt x="1111" y="2541"/>
                  </a:lnTo>
                  <a:lnTo>
                    <a:pt x="1157" y="2557"/>
                  </a:lnTo>
                  <a:lnTo>
                    <a:pt x="1203" y="2571"/>
                  </a:lnTo>
                  <a:lnTo>
                    <a:pt x="1251" y="2583"/>
                  </a:lnTo>
                  <a:lnTo>
                    <a:pt x="1296" y="2595"/>
                  </a:lnTo>
                  <a:lnTo>
                    <a:pt x="1345" y="2603"/>
                  </a:lnTo>
                  <a:lnTo>
                    <a:pt x="1392" y="2608"/>
                  </a:lnTo>
                  <a:lnTo>
                    <a:pt x="1442" y="2613"/>
                  </a:lnTo>
                  <a:lnTo>
                    <a:pt x="1470" y="2613"/>
                  </a:lnTo>
                  <a:lnTo>
                    <a:pt x="1470" y="2827"/>
                  </a:lnTo>
                  <a:lnTo>
                    <a:pt x="1328" y="2968"/>
                  </a:lnTo>
                  <a:lnTo>
                    <a:pt x="1328" y="2830"/>
                  </a:lnTo>
                  <a:lnTo>
                    <a:pt x="165" y="2830"/>
                  </a:lnTo>
                  <a:lnTo>
                    <a:pt x="144" y="3160"/>
                  </a:lnTo>
                  <a:lnTo>
                    <a:pt x="1129" y="3159"/>
                  </a:lnTo>
                  <a:lnTo>
                    <a:pt x="1129" y="3268"/>
                  </a:lnTo>
                  <a:lnTo>
                    <a:pt x="136" y="3268"/>
                  </a:lnTo>
                  <a:lnTo>
                    <a:pt x="110" y="3663"/>
                  </a:lnTo>
                  <a:lnTo>
                    <a:pt x="0" y="3663"/>
                  </a:lnTo>
                  <a:lnTo>
                    <a:pt x="0" y="4"/>
                  </a:lnTo>
                  <a:lnTo>
                    <a:pt x="237" y="0"/>
                  </a:lnTo>
                  <a:lnTo>
                    <a:pt x="298" y="25"/>
                  </a:lnTo>
                  <a:lnTo>
                    <a:pt x="350" y="69"/>
                  </a:lnTo>
                  <a:lnTo>
                    <a:pt x="394" y="135"/>
                  </a:lnTo>
                  <a:lnTo>
                    <a:pt x="419" y="195"/>
                  </a:lnTo>
                  <a:lnTo>
                    <a:pt x="435" y="253"/>
                  </a:lnTo>
                  <a:lnTo>
                    <a:pt x="439" y="313"/>
                  </a:lnTo>
                  <a:lnTo>
                    <a:pt x="439" y="374"/>
                  </a:lnTo>
                  <a:lnTo>
                    <a:pt x="429" y="435"/>
                  </a:lnTo>
                  <a:lnTo>
                    <a:pt x="407" y="492"/>
                  </a:lnTo>
                  <a:lnTo>
                    <a:pt x="380" y="546"/>
                  </a:lnTo>
                  <a:lnTo>
                    <a:pt x="466" y="1724"/>
                  </a:lnTo>
                  <a:lnTo>
                    <a:pt x="695" y="1724"/>
                  </a:lnTo>
                  <a:lnTo>
                    <a:pt x="699" y="1702"/>
                  </a:lnTo>
                  <a:lnTo>
                    <a:pt x="709" y="1681"/>
                  </a:lnTo>
                  <a:lnTo>
                    <a:pt x="725" y="1667"/>
                  </a:lnTo>
                  <a:lnTo>
                    <a:pt x="746" y="1658"/>
                  </a:lnTo>
                  <a:lnTo>
                    <a:pt x="777" y="1655"/>
                  </a:lnTo>
                  <a:lnTo>
                    <a:pt x="821" y="1655"/>
                  </a:lnTo>
                  <a:lnTo>
                    <a:pt x="758" y="1818"/>
                  </a:lnTo>
                  <a:lnTo>
                    <a:pt x="466" y="1818"/>
                  </a:lnTo>
                  <a:lnTo>
                    <a:pt x="470" y="1886"/>
                  </a:lnTo>
                  <a:lnTo>
                    <a:pt x="605" y="1878"/>
                  </a:lnTo>
                  <a:lnTo>
                    <a:pt x="742" y="1880"/>
                  </a:lnTo>
                  <a:lnTo>
                    <a:pt x="714" y="1980"/>
                  </a:lnTo>
                  <a:lnTo>
                    <a:pt x="705" y="2024"/>
                  </a:lnTo>
                  <a:lnTo>
                    <a:pt x="471" y="2024"/>
                  </a:lnTo>
                  <a:lnTo>
                    <a:pt x="476" y="2069"/>
                  </a:lnTo>
                  <a:lnTo>
                    <a:pt x="480" y="2107"/>
                  </a:lnTo>
                  <a:lnTo>
                    <a:pt x="482" y="2148"/>
                  </a:lnTo>
                  <a:lnTo>
                    <a:pt x="480" y="2189"/>
                  </a:lnTo>
                  <a:lnTo>
                    <a:pt x="478" y="2229"/>
                  </a:lnTo>
                  <a:lnTo>
                    <a:pt x="472" y="2268"/>
                  </a:lnTo>
                  <a:lnTo>
                    <a:pt x="456" y="2348"/>
                  </a:lnTo>
                  <a:lnTo>
                    <a:pt x="511" y="2344"/>
                  </a:lnTo>
                  <a:lnTo>
                    <a:pt x="579" y="2342"/>
                  </a:lnTo>
                  <a:lnTo>
                    <a:pt x="645" y="2342"/>
                  </a:lnTo>
                  <a:lnTo>
                    <a:pt x="712" y="2343"/>
                  </a:lnTo>
                  <a:lnTo>
                    <a:pt x="781" y="2347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" name="Freeform 21"/>
            <p:cNvSpPr>
              <a:spLocks/>
            </p:cNvSpPr>
            <p:nvPr/>
          </p:nvSpPr>
          <p:spPr bwMode="auto">
            <a:xfrm>
              <a:off x="4224" y="960"/>
              <a:ext cx="387" cy="889"/>
            </a:xfrm>
            <a:custGeom>
              <a:avLst/>
              <a:gdLst/>
              <a:ahLst/>
              <a:cxnLst>
                <a:cxn ang="0">
                  <a:pos x="696" y="2498"/>
                </a:cxn>
                <a:cxn ang="0">
                  <a:pos x="555" y="2473"/>
                </a:cxn>
                <a:cxn ang="0">
                  <a:pos x="415" y="2431"/>
                </a:cxn>
                <a:cxn ang="0">
                  <a:pos x="284" y="2371"/>
                </a:cxn>
                <a:cxn ang="0">
                  <a:pos x="159" y="2294"/>
                </a:cxn>
                <a:cxn ang="0">
                  <a:pos x="62" y="2208"/>
                </a:cxn>
                <a:cxn ang="0">
                  <a:pos x="25" y="2137"/>
                </a:cxn>
                <a:cxn ang="0">
                  <a:pos x="4" y="2060"/>
                </a:cxn>
                <a:cxn ang="0">
                  <a:pos x="0" y="1979"/>
                </a:cxn>
                <a:cxn ang="0">
                  <a:pos x="18" y="1870"/>
                </a:cxn>
                <a:cxn ang="0">
                  <a:pos x="62" y="1708"/>
                </a:cxn>
                <a:cxn ang="0">
                  <a:pos x="522" y="670"/>
                </a:cxn>
                <a:cxn ang="0">
                  <a:pos x="589" y="601"/>
                </a:cxn>
                <a:cxn ang="0">
                  <a:pos x="672" y="558"/>
                </a:cxn>
                <a:cxn ang="0">
                  <a:pos x="845" y="485"/>
                </a:cxn>
                <a:cxn ang="0">
                  <a:pos x="819" y="377"/>
                </a:cxn>
                <a:cxn ang="0">
                  <a:pos x="822" y="284"/>
                </a:cxn>
                <a:cxn ang="0">
                  <a:pos x="845" y="192"/>
                </a:cxn>
                <a:cxn ang="0">
                  <a:pos x="890" y="109"/>
                </a:cxn>
                <a:cxn ang="0">
                  <a:pos x="952" y="46"/>
                </a:cxn>
                <a:cxn ang="0">
                  <a:pos x="1015" y="15"/>
                </a:cxn>
                <a:cxn ang="0">
                  <a:pos x="1131" y="0"/>
                </a:cxn>
                <a:cxn ang="0">
                  <a:pos x="1234" y="7"/>
                </a:cxn>
                <a:cxn ang="0">
                  <a:pos x="1332" y="35"/>
                </a:cxn>
                <a:cxn ang="0">
                  <a:pos x="1425" y="164"/>
                </a:cxn>
                <a:cxn ang="0">
                  <a:pos x="1453" y="244"/>
                </a:cxn>
                <a:cxn ang="0">
                  <a:pos x="1463" y="346"/>
                </a:cxn>
                <a:cxn ang="0">
                  <a:pos x="1479" y="513"/>
                </a:cxn>
                <a:cxn ang="0">
                  <a:pos x="1431" y="529"/>
                </a:cxn>
                <a:cxn ang="0">
                  <a:pos x="1400" y="599"/>
                </a:cxn>
                <a:cxn ang="0">
                  <a:pos x="1363" y="650"/>
                </a:cxn>
                <a:cxn ang="0">
                  <a:pos x="1339" y="712"/>
                </a:cxn>
                <a:cxn ang="0">
                  <a:pos x="1210" y="711"/>
                </a:cxn>
                <a:cxn ang="0">
                  <a:pos x="1173" y="940"/>
                </a:cxn>
                <a:cxn ang="0">
                  <a:pos x="1471" y="1292"/>
                </a:cxn>
                <a:cxn ang="0">
                  <a:pos x="1409" y="1639"/>
                </a:cxn>
                <a:cxn ang="0">
                  <a:pos x="1260" y="1638"/>
                </a:cxn>
                <a:cxn ang="0">
                  <a:pos x="1148" y="1562"/>
                </a:cxn>
                <a:cxn ang="0">
                  <a:pos x="1471" y="2038"/>
                </a:cxn>
                <a:cxn ang="0">
                  <a:pos x="1271" y="3347"/>
                </a:cxn>
                <a:cxn ang="0">
                  <a:pos x="1090" y="3321"/>
                </a:cxn>
                <a:cxn ang="0">
                  <a:pos x="1231" y="3428"/>
                </a:cxn>
                <a:cxn ang="0">
                  <a:pos x="1344" y="3522"/>
                </a:cxn>
                <a:cxn ang="0">
                  <a:pos x="732" y="3452"/>
                </a:cxn>
                <a:cxn ang="0">
                  <a:pos x="568" y="3372"/>
                </a:cxn>
                <a:cxn ang="0">
                  <a:pos x="527" y="3307"/>
                </a:cxn>
                <a:cxn ang="0">
                  <a:pos x="498" y="3240"/>
                </a:cxn>
                <a:cxn ang="0">
                  <a:pos x="433" y="3049"/>
                </a:cxn>
                <a:cxn ang="0">
                  <a:pos x="774" y="2717"/>
                </a:cxn>
              </a:cxnLst>
              <a:rect l="0" t="0" r="r" b="b"/>
              <a:pathLst>
                <a:path w="1548" h="3553">
                  <a:moveTo>
                    <a:pt x="774" y="2503"/>
                  </a:moveTo>
                  <a:lnTo>
                    <a:pt x="746" y="2503"/>
                  </a:lnTo>
                  <a:lnTo>
                    <a:pt x="696" y="2498"/>
                  </a:lnTo>
                  <a:lnTo>
                    <a:pt x="649" y="2493"/>
                  </a:lnTo>
                  <a:lnTo>
                    <a:pt x="600" y="2485"/>
                  </a:lnTo>
                  <a:lnTo>
                    <a:pt x="555" y="2473"/>
                  </a:lnTo>
                  <a:lnTo>
                    <a:pt x="507" y="2461"/>
                  </a:lnTo>
                  <a:lnTo>
                    <a:pt x="461" y="2447"/>
                  </a:lnTo>
                  <a:lnTo>
                    <a:pt x="415" y="2431"/>
                  </a:lnTo>
                  <a:lnTo>
                    <a:pt x="371" y="2412"/>
                  </a:lnTo>
                  <a:lnTo>
                    <a:pt x="328" y="2392"/>
                  </a:lnTo>
                  <a:lnTo>
                    <a:pt x="284" y="2371"/>
                  </a:lnTo>
                  <a:lnTo>
                    <a:pt x="240" y="2348"/>
                  </a:lnTo>
                  <a:lnTo>
                    <a:pt x="199" y="2322"/>
                  </a:lnTo>
                  <a:lnTo>
                    <a:pt x="159" y="2294"/>
                  </a:lnTo>
                  <a:lnTo>
                    <a:pt x="120" y="2266"/>
                  </a:lnTo>
                  <a:lnTo>
                    <a:pt x="85" y="2237"/>
                  </a:lnTo>
                  <a:lnTo>
                    <a:pt x="62" y="2208"/>
                  </a:lnTo>
                  <a:lnTo>
                    <a:pt x="50" y="2186"/>
                  </a:lnTo>
                  <a:lnTo>
                    <a:pt x="36" y="2162"/>
                  </a:lnTo>
                  <a:lnTo>
                    <a:pt x="25" y="2137"/>
                  </a:lnTo>
                  <a:lnTo>
                    <a:pt x="16" y="2111"/>
                  </a:lnTo>
                  <a:lnTo>
                    <a:pt x="9" y="2086"/>
                  </a:lnTo>
                  <a:lnTo>
                    <a:pt x="4" y="2060"/>
                  </a:lnTo>
                  <a:lnTo>
                    <a:pt x="0" y="2033"/>
                  </a:lnTo>
                  <a:lnTo>
                    <a:pt x="0" y="2005"/>
                  </a:lnTo>
                  <a:lnTo>
                    <a:pt x="0" y="1979"/>
                  </a:lnTo>
                  <a:lnTo>
                    <a:pt x="3" y="1952"/>
                  </a:lnTo>
                  <a:lnTo>
                    <a:pt x="9" y="1914"/>
                  </a:lnTo>
                  <a:lnTo>
                    <a:pt x="18" y="1870"/>
                  </a:lnTo>
                  <a:lnTo>
                    <a:pt x="46" y="1770"/>
                  </a:lnTo>
                  <a:lnTo>
                    <a:pt x="54" y="1746"/>
                  </a:lnTo>
                  <a:lnTo>
                    <a:pt x="62" y="1708"/>
                  </a:lnTo>
                  <a:lnTo>
                    <a:pt x="125" y="1545"/>
                  </a:lnTo>
                  <a:lnTo>
                    <a:pt x="505" y="697"/>
                  </a:lnTo>
                  <a:lnTo>
                    <a:pt x="522" y="670"/>
                  </a:lnTo>
                  <a:lnTo>
                    <a:pt x="543" y="645"/>
                  </a:lnTo>
                  <a:lnTo>
                    <a:pt x="563" y="621"/>
                  </a:lnTo>
                  <a:lnTo>
                    <a:pt x="589" y="601"/>
                  </a:lnTo>
                  <a:lnTo>
                    <a:pt x="614" y="585"/>
                  </a:lnTo>
                  <a:lnTo>
                    <a:pt x="644" y="569"/>
                  </a:lnTo>
                  <a:lnTo>
                    <a:pt x="672" y="558"/>
                  </a:lnTo>
                  <a:lnTo>
                    <a:pt x="705" y="550"/>
                  </a:lnTo>
                  <a:lnTo>
                    <a:pt x="783" y="549"/>
                  </a:lnTo>
                  <a:lnTo>
                    <a:pt x="845" y="485"/>
                  </a:lnTo>
                  <a:lnTo>
                    <a:pt x="830" y="439"/>
                  </a:lnTo>
                  <a:lnTo>
                    <a:pt x="823" y="408"/>
                  </a:lnTo>
                  <a:lnTo>
                    <a:pt x="819" y="377"/>
                  </a:lnTo>
                  <a:lnTo>
                    <a:pt x="817" y="346"/>
                  </a:lnTo>
                  <a:lnTo>
                    <a:pt x="818" y="315"/>
                  </a:lnTo>
                  <a:lnTo>
                    <a:pt x="822" y="284"/>
                  </a:lnTo>
                  <a:lnTo>
                    <a:pt x="828" y="253"/>
                  </a:lnTo>
                  <a:lnTo>
                    <a:pt x="835" y="221"/>
                  </a:lnTo>
                  <a:lnTo>
                    <a:pt x="845" y="192"/>
                  </a:lnTo>
                  <a:lnTo>
                    <a:pt x="858" y="163"/>
                  </a:lnTo>
                  <a:lnTo>
                    <a:pt x="873" y="136"/>
                  </a:lnTo>
                  <a:lnTo>
                    <a:pt x="890" y="109"/>
                  </a:lnTo>
                  <a:lnTo>
                    <a:pt x="909" y="85"/>
                  </a:lnTo>
                  <a:lnTo>
                    <a:pt x="932" y="60"/>
                  </a:lnTo>
                  <a:lnTo>
                    <a:pt x="952" y="46"/>
                  </a:lnTo>
                  <a:lnTo>
                    <a:pt x="970" y="32"/>
                  </a:lnTo>
                  <a:lnTo>
                    <a:pt x="993" y="24"/>
                  </a:lnTo>
                  <a:lnTo>
                    <a:pt x="1015" y="15"/>
                  </a:lnTo>
                  <a:lnTo>
                    <a:pt x="1039" y="7"/>
                  </a:lnTo>
                  <a:lnTo>
                    <a:pt x="1082" y="1"/>
                  </a:lnTo>
                  <a:lnTo>
                    <a:pt x="1131" y="0"/>
                  </a:lnTo>
                  <a:lnTo>
                    <a:pt x="1165" y="1"/>
                  </a:lnTo>
                  <a:lnTo>
                    <a:pt x="1200" y="2"/>
                  </a:lnTo>
                  <a:lnTo>
                    <a:pt x="1234" y="7"/>
                  </a:lnTo>
                  <a:lnTo>
                    <a:pt x="1268" y="15"/>
                  </a:lnTo>
                  <a:lnTo>
                    <a:pt x="1301" y="24"/>
                  </a:lnTo>
                  <a:lnTo>
                    <a:pt x="1332" y="35"/>
                  </a:lnTo>
                  <a:lnTo>
                    <a:pt x="1364" y="48"/>
                  </a:lnTo>
                  <a:lnTo>
                    <a:pt x="1459" y="97"/>
                  </a:lnTo>
                  <a:lnTo>
                    <a:pt x="1425" y="164"/>
                  </a:lnTo>
                  <a:lnTo>
                    <a:pt x="1433" y="178"/>
                  </a:lnTo>
                  <a:lnTo>
                    <a:pt x="1444" y="210"/>
                  </a:lnTo>
                  <a:lnTo>
                    <a:pt x="1453" y="244"/>
                  </a:lnTo>
                  <a:lnTo>
                    <a:pt x="1459" y="279"/>
                  </a:lnTo>
                  <a:lnTo>
                    <a:pt x="1461" y="312"/>
                  </a:lnTo>
                  <a:lnTo>
                    <a:pt x="1463" y="346"/>
                  </a:lnTo>
                  <a:lnTo>
                    <a:pt x="1459" y="390"/>
                  </a:lnTo>
                  <a:lnTo>
                    <a:pt x="1441" y="401"/>
                  </a:lnTo>
                  <a:lnTo>
                    <a:pt x="1479" y="513"/>
                  </a:lnTo>
                  <a:lnTo>
                    <a:pt x="1475" y="521"/>
                  </a:lnTo>
                  <a:lnTo>
                    <a:pt x="1459" y="525"/>
                  </a:lnTo>
                  <a:lnTo>
                    <a:pt x="1431" y="529"/>
                  </a:lnTo>
                  <a:lnTo>
                    <a:pt x="1433" y="554"/>
                  </a:lnTo>
                  <a:lnTo>
                    <a:pt x="1429" y="580"/>
                  </a:lnTo>
                  <a:lnTo>
                    <a:pt x="1400" y="599"/>
                  </a:lnTo>
                  <a:lnTo>
                    <a:pt x="1400" y="627"/>
                  </a:lnTo>
                  <a:lnTo>
                    <a:pt x="1375" y="635"/>
                  </a:lnTo>
                  <a:lnTo>
                    <a:pt x="1363" y="650"/>
                  </a:lnTo>
                  <a:lnTo>
                    <a:pt x="1365" y="678"/>
                  </a:lnTo>
                  <a:lnTo>
                    <a:pt x="1359" y="701"/>
                  </a:lnTo>
                  <a:lnTo>
                    <a:pt x="1339" y="712"/>
                  </a:lnTo>
                  <a:lnTo>
                    <a:pt x="1314" y="716"/>
                  </a:lnTo>
                  <a:lnTo>
                    <a:pt x="1276" y="712"/>
                  </a:lnTo>
                  <a:lnTo>
                    <a:pt x="1210" y="711"/>
                  </a:lnTo>
                  <a:lnTo>
                    <a:pt x="1148" y="722"/>
                  </a:lnTo>
                  <a:lnTo>
                    <a:pt x="1123" y="752"/>
                  </a:lnTo>
                  <a:lnTo>
                    <a:pt x="1173" y="940"/>
                  </a:lnTo>
                  <a:lnTo>
                    <a:pt x="1471" y="1226"/>
                  </a:lnTo>
                  <a:lnTo>
                    <a:pt x="1548" y="1292"/>
                  </a:lnTo>
                  <a:lnTo>
                    <a:pt x="1471" y="1292"/>
                  </a:lnTo>
                  <a:lnTo>
                    <a:pt x="1471" y="1609"/>
                  </a:lnTo>
                  <a:lnTo>
                    <a:pt x="1455" y="1619"/>
                  </a:lnTo>
                  <a:lnTo>
                    <a:pt x="1409" y="1639"/>
                  </a:lnTo>
                  <a:lnTo>
                    <a:pt x="1360" y="1648"/>
                  </a:lnTo>
                  <a:lnTo>
                    <a:pt x="1309" y="1648"/>
                  </a:lnTo>
                  <a:lnTo>
                    <a:pt x="1260" y="1638"/>
                  </a:lnTo>
                  <a:lnTo>
                    <a:pt x="1214" y="1618"/>
                  </a:lnTo>
                  <a:lnTo>
                    <a:pt x="1173" y="1590"/>
                  </a:lnTo>
                  <a:lnTo>
                    <a:pt x="1148" y="1562"/>
                  </a:lnTo>
                  <a:lnTo>
                    <a:pt x="1123" y="1532"/>
                  </a:lnTo>
                  <a:lnTo>
                    <a:pt x="1059" y="1975"/>
                  </a:lnTo>
                  <a:lnTo>
                    <a:pt x="1471" y="2038"/>
                  </a:lnTo>
                  <a:lnTo>
                    <a:pt x="1471" y="3390"/>
                  </a:lnTo>
                  <a:lnTo>
                    <a:pt x="1367" y="3370"/>
                  </a:lnTo>
                  <a:lnTo>
                    <a:pt x="1271" y="3347"/>
                  </a:lnTo>
                  <a:lnTo>
                    <a:pt x="1176" y="3316"/>
                  </a:lnTo>
                  <a:lnTo>
                    <a:pt x="1084" y="3291"/>
                  </a:lnTo>
                  <a:lnTo>
                    <a:pt x="1090" y="3321"/>
                  </a:lnTo>
                  <a:lnTo>
                    <a:pt x="1119" y="3366"/>
                  </a:lnTo>
                  <a:lnTo>
                    <a:pt x="1154" y="3393"/>
                  </a:lnTo>
                  <a:lnTo>
                    <a:pt x="1231" y="3428"/>
                  </a:lnTo>
                  <a:lnTo>
                    <a:pt x="1338" y="3463"/>
                  </a:lnTo>
                  <a:lnTo>
                    <a:pt x="1344" y="3497"/>
                  </a:lnTo>
                  <a:lnTo>
                    <a:pt x="1344" y="3522"/>
                  </a:lnTo>
                  <a:lnTo>
                    <a:pt x="1338" y="3553"/>
                  </a:lnTo>
                  <a:lnTo>
                    <a:pt x="949" y="3553"/>
                  </a:lnTo>
                  <a:lnTo>
                    <a:pt x="732" y="3452"/>
                  </a:lnTo>
                  <a:lnTo>
                    <a:pt x="632" y="3402"/>
                  </a:lnTo>
                  <a:lnTo>
                    <a:pt x="593" y="3390"/>
                  </a:lnTo>
                  <a:lnTo>
                    <a:pt x="568" y="3372"/>
                  </a:lnTo>
                  <a:lnTo>
                    <a:pt x="545" y="3352"/>
                  </a:lnTo>
                  <a:lnTo>
                    <a:pt x="533" y="3334"/>
                  </a:lnTo>
                  <a:lnTo>
                    <a:pt x="527" y="3307"/>
                  </a:lnTo>
                  <a:lnTo>
                    <a:pt x="527" y="3285"/>
                  </a:lnTo>
                  <a:lnTo>
                    <a:pt x="529" y="3261"/>
                  </a:lnTo>
                  <a:lnTo>
                    <a:pt x="498" y="3240"/>
                  </a:lnTo>
                  <a:lnTo>
                    <a:pt x="449" y="3198"/>
                  </a:lnTo>
                  <a:lnTo>
                    <a:pt x="433" y="3158"/>
                  </a:lnTo>
                  <a:lnTo>
                    <a:pt x="433" y="3049"/>
                  </a:lnTo>
                  <a:lnTo>
                    <a:pt x="469" y="2989"/>
                  </a:lnTo>
                  <a:lnTo>
                    <a:pt x="632" y="2858"/>
                  </a:lnTo>
                  <a:lnTo>
                    <a:pt x="774" y="2717"/>
                  </a:lnTo>
                  <a:lnTo>
                    <a:pt x="966" y="2523"/>
                  </a:lnTo>
                  <a:lnTo>
                    <a:pt x="774" y="2503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Freeform 22"/>
            <p:cNvSpPr>
              <a:spLocks/>
            </p:cNvSpPr>
            <p:nvPr/>
          </p:nvSpPr>
          <p:spPr bwMode="auto">
            <a:xfrm>
              <a:off x="4388" y="1823"/>
              <a:ext cx="24" cy="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1"/>
                </a:cxn>
                <a:cxn ang="0">
                  <a:pos x="100" y="151"/>
                </a:cxn>
                <a:cxn ang="0">
                  <a:pos x="100" y="50"/>
                </a:cxn>
                <a:cxn ang="0">
                  <a:pos x="0" y="0"/>
                </a:cxn>
              </a:cxnLst>
              <a:rect l="0" t="0" r="r" b="b"/>
              <a:pathLst>
                <a:path w="100" h="151">
                  <a:moveTo>
                    <a:pt x="0" y="0"/>
                  </a:moveTo>
                  <a:lnTo>
                    <a:pt x="0" y="151"/>
                  </a:lnTo>
                  <a:lnTo>
                    <a:pt x="100" y="151"/>
                  </a:lnTo>
                  <a:lnTo>
                    <a:pt x="100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8" name="Freeform 23"/>
            <p:cNvSpPr>
              <a:spLocks/>
            </p:cNvSpPr>
            <p:nvPr/>
          </p:nvSpPr>
          <p:spPr bwMode="auto">
            <a:xfrm>
              <a:off x="5139" y="1089"/>
              <a:ext cx="343" cy="1201"/>
            </a:xfrm>
            <a:custGeom>
              <a:avLst/>
              <a:gdLst/>
              <a:ahLst/>
              <a:cxnLst>
                <a:cxn ang="0">
                  <a:pos x="887" y="2728"/>
                </a:cxn>
                <a:cxn ang="0">
                  <a:pos x="885" y="3414"/>
                </a:cxn>
                <a:cxn ang="0">
                  <a:pos x="928" y="4058"/>
                </a:cxn>
                <a:cxn ang="0">
                  <a:pos x="837" y="4663"/>
                </a:cxn>
                <a:cxn ang="0">
                  <a:pos x="2" y="4787"/>
                </a:cxn>
                <a:cxn ang="0">
                  <a:pos x="138" y="4732"/>
                </a:cxn>
                <a:cxn ang="0">
                  <a:pos x="342" y="4616"/>
                </a:cxn>
                <a:cxn ang="0">
                  <a:pos x="435" y="4342"/>
                </a:cxn>
                <a:cxn ang="0">
                  <a:pos x="230" y="2715"/>
                </a:cxn>
                <a:cxn ang="0">
                  <a:pos x="147" y="1976"/>
                </a:cxn>
                <a:cxn ang="0">
                  <a:pos x="117" y="1785"/>
                </a:cxn>
                <a:cxn ang="0">
                  <a:pos x="160" y="1474"/>
                </a:cxn>
                <a:cxn ang="0">
                  <a:pos x="234" y="1167"/>
                </a:cxn>
                <a:cxn ang="0">
                  <a:pos x="337" y="868"/>
                </a:cxn>
                <a:cxn ang="0">
                  <a:pos x="359" y="725"/>
                </a:cxn>
                <a:cxn ang="0">
                  <a:pos x="219" y="585"/>
                </a:cxn>
                <a:cxn ang="0">
                  <a:pos x="186" y="519"/>
                </a:cxn>
                <a:cxn ang="0">
                  <a:pos x="155" y="375"/>
                </a:cxn>
                <a:cxn ang="0">
                  <a:pos x="163" y="343"/>
                </a:cxn>
                <a:cxn ang="0">
                  <a:pos x="262" y="242"/>
                </a:cxn>
                <a:cxn ang="0">
                  <a:pos x="300" y="163"/>
                </a:cxn>
                <a:cxn ang="0">
                  <a:pos x="362" y="96"/>
                </a:cxn>
                <a:cxn ang="0">
                  <a:pos x="378" y="13"/>
                </a:cxn>
                <a:cxn ang="0">
                  <a:pos x="501" y="10"/>
                </a:cxn>
                <a:cxn ang="0">
                  <a:pos x="623" y="61"/>
                </a:cxn>
                <a:cxn ang="0">
                  <a:pos x="764" y="160"/>
                </a:cxn>
                <a:cxn ang="0">
                  <a:pos x="865" y="301"/>
                </a:cxn>
                <a:cxn ang="0">
                  <a:pos x="872" y="406"/>
                </a:cxn>
                <a:cxn ang="0">
                  <a:pos x="839" y="504"/>
                </a:cxn>
                <a:cxn ang="0">
                  <a:pos x="769" y="583"/>
                </a:cxn>
                <a:cxn ang="0">
                  <a:pos x="699" y="621"/>
                </a:cxn>
                <a:cxn ang="0">
                  <a:pos x="907" y="903"/>
                </a:cxn>
                <a:cxn ang="0">
                  <a:pos x="979" y="1261"/>
                </a:cxn>
                <a:cxn ang="0">
                  <a:pos x="1045" y="1541"/>
                </a:cxn>
                <a:cxn ang="0">
                  <a:pos x="1069" y="1665"/>
                </a:cxn>
                <a:cxn ang="0">
                  <a:pos x="1095" y="1741"/>
                </a:cxn>
                <a:cxn ang="0">
                  <a:pos x="1126" y="2059"/>
                </a:cxn>
                <a:cxn ang="0">
                  <a:pos x="1274" y="2154"/>
                </a:cxn>
                <a:cxn ang="0">
                  <a:pos x="1269" y="2216"/>
                </a:cxn>
                <a:cxn ang="0">
                  <a:pos x="1329" y="2276"/>
                </a:cxn>
                <a:cxn ang="0">
                  <a:pos x="1373" y="2344"/>
                </a:cxn>
                <a:cxn ang="0">
                  <a:pos x="1330" y="2443"/>
                </a:cxn>
                <a:cxn ang="0">
                  <a:pos x="1305" y="2477"/>
                </a:cxn>
                <a:cxn ang="0">
                  <a:pos x="913" y="2435"/>
                </a:cxn>
              </a:cxnLst>
              <a:rect l="0" t="0" r="r" b="b"/>
              <a:pathLst>
                <a:path w="1373" h="4807">
                  <a:moveTo>
                    <a:pt x="913" y="2435"/>
                  </a:moveTo>
                  <a:lnTo>
                    <a:pt x="908" y="2591"/>
                  </a:lnTo>
                  <a:lnTo>
                    <a:pt x="887" y="2728"/>
                  </a:lnTo>
                  <a:lnTo>
                    <a:pt x="837" y="3039"/>
                  </a:lnTo>
                  <a:lnTo>
                    <a:pt x="866" y="3248"/>
                  </a:lnTo>
                  <a:lnTo>
                    <a:pt x="885" y="3414"/>
                  </a:lnTo>
                  <a:lnTo>
                    <a:pt x="897" y="3577"/>
                  </a:lnTo>
                  <a:lnTo>
                    <a:pt x="922" y="3819"/>
                  </a:lnTo>
                  <a:lnTo>
                    <a:pt x="928" y="4058"/>
                  </a:lnTo>
                  <a:lnTo>
                    <a:pt x="913" y="4517"/>
                  </a:lnTo>
                  <a:lnTo>
                    <a:pt x="901" y="4663"/>
                  </a:lnTo>
                  <a:lnTo>
                    <a:pt x="837" y="4663"/>
                  </a:lnTo>
                  <a:lnTo>
                    <a:pt x="836" y="4807"/>
                  </a:lnTo>
                  <a:lnTo>
                    <a:pt x="0" y="4807"/>
                  </a:lnTo>
                  <a:lnTo>
                    <a:pt x="2" y="4787"/>
                  </a:lnTo>
                  <a:lnTo>
                    <a:pt x="18" y="4764"/>
                  </a:lnTo>
                  <a:lnTo>
                    <a:pt x="58" y="4754"/>
                  </a:lnTo>
                  <a:lnTo>
                    <a:pt x="138" y="4732"/>
                  </a:lnTo>
                  <a:lnTo>
                    <a:pt x="230" y="4700"/>
                  </a:lnTo>
                  <a:lnTo>
                    <a:pt x="290" y="4662"/>
                  </a:lnTo>
                  <a:lnTo>
                    <a:pt x="342" y="4616"/>
                  </a:lnTo>
                  <a:lnTo>
                    <a:pt x="384" y="4545"/>
                  </a:lnTo>
                  <a:lnTo>
                    <a:pt x="418" y="4458"/>
                  </a:lnTo>
                  <a:lnTo>
                    <a:pt x="435" y="4342"/>
                  </a:lnTo>
                  <a:lnTo>
                    <a:pt x="424" y="4087"/>
                  </a:lnTo>
                  <a:lnTo>
                    <a:pt x="308" y="3402"/>
                  </a:lnTo>
                  <a:lnTo>
                    <a:pt x="230" y="2715"/>
                  </a:lnTo>
                  <a:lnTo>
                    <a:pt x="120" y="2029"/>
                  </a:lnTo>
                  <a:lnTo>
                    <a:pt x="147" y="2002"/>
                  </a:lnTo>
                  <a:lnTo>
                    <a:pt x="147" y="1976"/>
                  </a:lnTo>
                  <a:lnTo>
                    <a:pt x="106" y="1919"/>
                  </a:lnTo>
                  <a:lnTo>
                    <a:pt x="108" y="1889"/>
                  </a:lnTo>
                  <a:lnTo>
                    <a:pt x="117" y="1785"/>
                  </a:lnTo>
                  <a:lnTo>
                    <a:pt x="127" y="1681"/>
                  </a:lnTo>
                  <a:lnTo>
                    <a:pt x="142" y="1577"/>
                  </a:lnTo>
                  <a:lnTo>
                    <a:pt x="160" y="1474"/>
                  </a:lnTo>
                  <a:lnTo>
                    <a:pt x="181" y="1370"/>
                  </a:lnTo>
                  <a:lnTo>
                    <a:pt x="205" y="1267"/>
                  </a:lnTo>
                  <a:lnTo>
                    <a:pt x="234" y="1167"/>
                  </a:lnTo>
                  <a:lnTo>
                    <a:pt x="265" y="1066"/>
                  </a:lnTo>
                  <a:lnTo>
                    <a:pt x="300" y="967"/>
                  </a:lnTo>
                  <a:lnTo>
                    <a:pt x="337" y="868"/>
                  </a:lnTo>
                  <a:lnTo>
                    <a:pt x="337" y="755"/>
                  </a:lnTo>
                  <a:lnTo>
                    <a:pt x="359" y="737"/>
                  </a:lnTo>
                  <a:lnTo>
                    <a:pt x="359" y="725"/>
                  </a:lnTo>
                  <a:lnTo>
                    <a:pt x="347" y="699"/>
                  </a:lnTo>
                  <a:lnTo>
                    <a:pt x="291" y="650"/>
                  </a:lnTo>
                  <a:lnTo>
                    <a:pt x="219" y="585"/>
                  </a:lnTo>
                  <a:lnTo>
                    <a:pt x="201" y="573"/>
                  </a:lnTo>
                  <a:lnTo>
                    <a:pt x="186" y="549"/>
                  </a:lnTo>
                  <a:lnTo>
                    <a:pt x="186" y="519"/>
                  </a:lnTo>
                  <a:lnTo>
                    <a:pt x="196" y="409"/>
                  </a:lnTo>
                  <a:lnTo>
                    <a:pt x="167" y="385"/>
                  </a:lnTo>
                  <a:lnTo>
                    <a:pt x="155" y="375"/>
                  </a:lnTo>
                  <a:lnTo>
                    <a:pt x="153" y="364"/>
                  </a:lnTo>
                  <a:lnTo>
                    <a:pt x="155" y="351"/>
                  </a:lnTo>
                  <a:lnTo>
                    <a:pt x="163" y="343"/>
                  </a:lnTo>
                  <a:lnTo>
                    <a:pt x="172" y="336"/>
                  </a:lnTo>
                  <a:lnTo>
                    <a:pt x="259" y="264"/>
                  </a:lnTo>
                  <a:lnTo>
                    <a:pt x="262" y="242"/>
                  </a:lnTo>
                  <a:lnTo>
                    <a:pt x="269" y="219"/>
                  </a:lnTo>
                  <a:lnTo>
                    <a:pt x="282" y="192"/>
                  </a:lnTo>
                  <a:lnTo>
                    <a:pt x="300" y="163"/>
                  </a:lnTo>
                  <a:lnTo>
                    <a:pt x="316" y="142"/>
                  </a:lnTo>
                  <a:lnTo>
                    <a:pt x="332" y="123"/>
                  </a:lnTo>
                  <a:lnTo>
                    <a:pt x="362" y="96"/>
                  </a:lnTo>
                  <a:lnTo>
                    <a:pt x="358" y="71"/>
                  </a:lnTo>
                  <a:lnTo>
                    <a:pt x="361" y="44"/>
                  </a:lnTo>
                  <a:lnTo>
                    <a:pt x="378" y="13"/>
                  </a:lnTo>
                  <a:lnTo>
                    <a:pt x="408" y="0"/>
                  </a:lnTo>
                  <a:lnTo>
                    <a:pt x="454" y="0"/>
                  </a:lnTo>
                  <a:lnTo>
                    <a:pt x="501" y="10"/>
                  </a:lnTo>
                  <a:lnTo>
                    <a:pt x="540" y="25"/>
                  </a:lnTo>
                  <a:lnTo>
                    <a:pt x="582" y="41"/>
                  </a:lnTo>
                  <a:lnTo>
                    <a:pt x="623" y="61"/>
                  </a:lnTo>
                  <a:lnTo>
                    <a:pt x="661" y="82"/>
                  </a:lnTo>
                  <a:lnTo>
                    <a:pt x="730" y="132"/>
                  </a:lnTo>
                  <a:lnTo>
                    <a:pt x="764" y="160"/>
                  </a:lnTo>
                  <a:lnTo>
                    <a:pt x="825" y="222"/>
                  </a:lnTo>
                  <a:lnTo>
                    <a:pt x="857" y="277"/>
                  </a:lnTo>
                  <a:lnTo>
                    <a:pt x="865" y="301"/>
                  </a:lnTo>
                  <a:lnTo>
                    <a:pt x="873" y="354"/>
                  </a:lnTo>
                  <a:lnTo>
                    <a:pt x="873" y="380"/>
                  </a:lnTo>
                  <a:lnTo>
                    <a:pt x="872" y="406"/>
                  </a:lnTo>
                  <a:lnTo>
                    <a:pt x="860" y="458"/>
                  </a:lnTo>
                  <a:lnTo>
                    <a:pt x="851" y="481"/>
                  </a:lnTo>
                  <a:lnTo>
                    <a:pt x="839" y="504"/>
                  </a:lnTo>
                  <a:lnTo>
                    <a:pt x="806" y="548"/>
                  </a:lnTo>
                  <a:lnTo>
                    <a:pt x="789" y="567"/>
                  </a:lnTo>
                  <a:lnTo>
                    <a:pt x="769" y="583"/>
                  </a:lnTo>
                  <a:lnTo>
                    <a:pt x="725" y="610"/>
                  </a:lnTo>
                  <a:lnTo>
                    <a:pt x="700" y="620"/>
                  </a:lnTo>
                  <a:lnTo>
                    <a:pt x="699" y="621"/>
                  </a:lnTo>
                  <a:lnTo>
                    <a:pt x="773" y="695"/>
                  </a:lnTo>
                  <a:lnTo>
                    <a:pt x="847" y="793"/>
                  </a:lnTo>
                  <a:lnTo>
                    <a:pt x="907" y="903"/>
                  </a:lnTo>
                  <a:lnTo>
                    <a:pt x="948" y="1019"/>
                  </a:lnTo>
                  <a:lnTo>
                    <a:pt x="973" y="1138"/>
                  </a:lnTo>
                  <a:lnTo>
                    <a:pt x="979" y="1261"/>
                  </a:lnTo>
                  <a:lnTo>
                    <a:pt x="992" y="1526"/>
                  </a:lnTo>
                  <a:lnTo>
                    <a:pt x="1017" y="1530"/>
                  </a:lnTo>
                  <a:lnTo>
                    <a:pt x="1045" y="1541"/>
                  </a:lnTo>
                  <a:lnTo>
                    <a:pt x="1063" y="1570"/>
                  </a:lnTo>
                  <a:lnTo>
                    <a:pt x="1068" y="1611"/>
                  </a:lnTo>
                  <a:lnTo>
                    <a:pt x="1069" y="1665"/>
                  </a:lnTo>
                  <a:lnTo>
                    <a:pt x="1091" y="1675"/>
                  </a:lnTo>
                  <a:lnTo>
                    <a:pt x="1100" y="1711"/>
                  </a:lnTo>
                  <a:lnTo>
                    <a:pt x="1095" y="1741"/>
                  </a:lnTo>
                  <a:lnTo>
                    <a:pt x="1086" y="1772"/>
                  </a:lnTo>
                  <a:lnTo>
                    <a:pt x="1132" y="2038"/>
                  </a:lnTo>
                  <a:lnTo>
                    <a:pt x="1126" y="2059"/>
                  </a:lnTo>
                  <a:lnTo>
                    <a:pt x="1192" y="2141"/>
                  </a:lnTo>
                  <a:lnTo>
                    <a:pt x="1249" y="2124"/>
                  </a:lnTo>
                  <a:lnTo>
                    <a:pt x="1274" y="2154"/>
                  </a:lnTo>
                  <a:lnTo>
                    <a:pt x="1248" y="2174"/>
                  </a:lnTo>
                  <a:lnTo>
                    <a:pt x="1249" y="2200"/>
                  </a:lnTo>
                  <a:lnTo>
                    <a:pt x="1269" y="2216"/>
                  </a:lnTo>
                  <a:lnTo>
                    <a:pt x="1202" y="2238"/>
                  </a:lnTo>
                  <a:lnTo>
                    <a:pt x="1257" y="2299"/>
                  </a:lnTo>
                  <a:lnTo>
                    <a:pt x="1329" y="2276"/>
                  </a:lnTo>
                  <a:lnTo>
                    <a:pt x="1334" y="2311"/>
                  </a:lnTo>
                  <a:lnTo>
                    <a:pt x="1369" y="2298"/>
                  </a:lnTo>
                  <a:lnTo>
                    <a:pt x="1373" y="2344"/>
                  </a:lnTo>
                  <a:lnTo>
                    <a:pt x="1303" y="2363"/>
                  </a:lnTo>
                  <a:lnTo>
                    <a:pt x="1356" y="2416"/>
                  </a:lnTo>
                  <a:lnTo>
                    <a:pt x="1330" y="2443"/>
                  </a:lnTo>
                  <a:lnTo>
                    <a:pt x="1369" y="2468"/>
                  </a:lnTo>
                  <a:lnTo>
                    <a:pt x="1341" y="2494"/>
                  </a:lnTo>
                  <a:lnTo>
                    <a:pt x="1305" y="2477"/>
                  </a:lnTo>
                  <a:lnTo>
                    <a:pt x="1282" y="2494"/>
                  </a:lnTo>
                  <a:lnTo>
                    <a:pt x="913" y="2298"/>
                  </a:lnTo>
                  <a:lnTo>
                    <a:pt x="913" y="2435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" name="Freeform 24"/>
            <p:cNvSpPr>
              <a:spLocks/>
            </p:cNvSpPr>
            <p:nvPr/>
          </p:nvSpPr>
          <p:spPr bwMode="auto">
            <a:xfrm>
              <a:off x="4705" y="1281"/>
              <a:ext cx="130" cy="15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6" y="27"/>
                </a:cxn>
                <a:cxn ang="0">
                  <a:pos x="93" y="16"/>
                </a:cxn>
                <a:cxn ang="0">
                  <a:pos x="144" y="11"/>
                </a:cxn>
                <a:cxn ang="0">
                  <a:pos x="205" y="18"/>
                </a:cxn>
                <a:cxn ang="0">
                  <a:pos x="257" y="6"/>
                </a:cxn>
                <a:cxn ang="0">
                  <a:pos x="318" y="0"/>
                </a:cxn>
                <a:cxn ang="0">
                  <a:pos x="393" y="12"/>
                </a:cxn>
                <a:cxn ang="0">
                  <a:pos x="519" y="58"/>
                </a:cxn>
                <a:cxn ang="0">
                  <a:pos x="0" y="58"/>
                </a:cxn>
              </a:cxnLst>
              <a:rect l="0" t="0" r="r" b="b"/>
              <a:pathLst>
                <a:path w="519" h="58">
                  <a:moveTo>
                    <a:pt x="0" y="58"/>
                  </a:moveTo>
                  <a:lnTo>
                    <a:pt x="56" y="27"/>
                  </a:lnTo>
                  <a:lnTo>
                    <a:pt x="93" y="16"/>
                  </a:lnTo>
                  <a:lnTo>
                    <a:pt x="144" y="11"/>
                  </a:lnTo>
                  <a:lnTo>
                    <a:pt x="205" y="18"/>
                  </a:lnTo>
                  <a:lnTo>
                    <a:pt x="257" y="6"/>
                  </a:lnTo>
                  <a:lnTo>
                    <a:pt x="318" y="0"/>
                  </a:lnTo>
                  <a:lnTo>
                    <a:pt x="393" y="12"/>
                  </a:lnTo>
                  <a:lnTo>
                    <a:pt x="519" y="58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0" name="Title 1"/>
          <p:cNvSpPr txBox="1">
            <a:spLocks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  </a:t>
            </a:r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Consistent Docket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2400" y="6382435"/>
            <a:ext cx="2362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Goldkamp</a:t>
            </a:r>
            <a:r>
              <a:rPr lang="en-US" sz="1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 al., 2002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7C1E2E"/>
                </a:solidFill>
              </a:rPr>
              <a:t>Key Moments in NADCP History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  </a:t>
            </a:r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Consistent Docket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35842" name="AutoShape 2" descr="http://web.mail.comcast.net/service/home/~/?auth=co&amp;loc=en_US&amp;id=591568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http://web.mail.comcast.net/service/home/~/?auth=co&amp;loc=en_US&amp;id=591568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5845" name="Object 6"/>
          <p:cNvGraphicFramePr>
            <a:graphicFrameLocks noChangeAspect="1"/>
          </p:cNvGraphicFramePr>
          <p:nvPr/>
        </p:nvGraphicFramePr>
        <p:xfrm>
          <a:off x="441325" y="1828800"/>
          <a:ext cx="6416675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8039049" imgH="4410011" progId="MSGraph.Chart.8">
                  <p:embed followColorScheme="full"/>
                </p:oleObj>
              </mc:Choice>
              <mc:Fallback>
                <p:oleObj name="Chart" r:id="rId3" imgW="8039049" imgH="4410011" progId="MSGraph.Chart.8">
                  <p:embed followColorScheme="full"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1828800"/>
                        <a:ext cx="6416675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490360" y="3456801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39%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66760" y="2743200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58%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3048000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51%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86557" y="5943600"/>
            <a:ext cx="188064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# judges presiding</a:t>
            </a:r>
          </a:p>
        </p:txBody>
      </p:sp>
      <p:sp>
        <p:nvSpPr>
          <p:cNvPr id="26" name="TextBox 25"/>
          <p:cNvSpPr txBox="1"/>
          <p:nvPr/>
        </p:nvSpPr>
        <p:spPr>
          <a:xfrm rot="16200000">
            <a:off x="-424292" y="3521939"/>
            <a:ext cx="143981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Re-arrest rate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40031" y="1600200"/>
            <a:ext cx="10935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 </a:t>
            </a:r>
          </a:p>
          <a:p>
            <a:pPr algn="ctr"/>
            <a:r>
              <a:rPr lang="en-US" sz="1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outcomes</a:t>
            </a:r>
          </a:p>
        </p:txBody>
      </p:sp>
      <p:cxnSp>
        <p:nvCxnSpPr>
          <p:cNvPr id="31" name="Straight Arrow Connector 30"/>
          <p:cNvCxnSpPr>
            <a:stCxn id="29" idx="2"/>
            <a:endCxn id="20" idx="0"/>
          </p:cNvCxnSpPr>
          <p:nvPr/>
        </p:nvCxnSpPr>
        <p:spPr>
          <a:xfrm>
            <a:off x="1586816" y="2154198"/>
            <a:ext cx="148964" cy="130260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4876800" y="1524000"/>
            <a:ext cx="9144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752600" y="3364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</a:p>
        </p:txBody>
      </p:sp>
      <p:sp>
        <p:nvSpPr>
          <p:cNvPr id="50" name="Oval 49"/>
          <p:cNvSpPr/>
          <p:nvPr/>
        </p:nvSpPr>
        <p:spPr>
          <a:xfrm>
            <a:off x="1066800" y="2819400"/>
            <a:ext cx="1295400" cy="274320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152400" y="6382435"/>
            <a:ext cx="2362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Goldkamp</a:t>
            </a:r>
            <a:r>
              <a:rPr lang="en-US" sz="1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 al., 2002</a:t>
            </a:r>
          </a:p>
        </p:txBody>
      </p:sp>
      <p:grpSp>
        <p:nvGrpSpPr>
          <p:cNvPr id="37" name="Group 18"/>
          <p:cNvGrpSpPr>
            <a:grpSpLocks/>
          </p:cNvGrpSpPr>
          <p:nvPr/>
        </p:nvGrpSpPr>
        <p:grpSpPr bwMode="auto">
          <a:xfrm>
            <a:off x="7086600" y="1524000"/>
            <a:ext cx="1828800" cy="2438400"/>
            <a:chOff x="4056" y="945"/>
            <a:chExt cx="1440" cy="1386"/>
          </a:xfrm>
        </p:grpSpPr>
        <p:sp>
          <p:nvSpPr>
            <p:cNvPr id="38" name="Freeform 19"/>
            <p:cNvSpPr>
              <a:spLocks/>
            </p:cNvSpPr>
            <p:nvPr/>
          </p:nvSpPr>
          <p:spPr bwMode="auto">
            <a:xfrm>
              <a:off x="4056" y="1296"/>
              <a:ext cx="1440" cy="1035"/>
            </a:xfrm>
            <a:custGeom>
              <a:avLst/>
              <a:gdLst/>
              <a:ahLst/>
              <a:cxnLst>
                <a:cxn ang="0">
                  <a:pos x="3114" y="0"/>
                </a:cxn>
                <a:cxn ang="0">
                  <a:pos x="2594" y="0"/>
                </a:cxn>
                <a:cxn ang="0">
                  <a:pos x="2246" y="0"/>
                </a:cxn>
                <a:cxn ang="0">
                  <a:pos x="2167" y="0"/>
                </a:cxn>
                <a:cxn ang="0">
                  <a:pos x="2167" y="317"/>
                </a:cxn>
                <a:cxn ang="0">
                  <a:pos x="2167" y="746"/>
                </a:cxn>
                <a:cxn ang="0">
                  <a:pos x="2167" y="2098"/>
                </a:cxn>
                <a:cxn ang="0">
                  <a:pos x="2167" y="2261"/>
                </a:cxn>
                <a:cxn ang="0">
                  <a:pos x="2034" y="2261"/>
                </a:cxn>
                <a:cxn ang="0">
                  <a:pos x="1645" y="2261"/>
                </a:cxn>
                <a:cxn ang="0">
                  <a:pos x="1428" y="2261"/>
                </a:cxn>
                <a:cxn ang="0">
                  <a:pos x="1328" y="2261"/>
                </a:cxn>
                <a:cxn ang="0">
                  <a:pos x="110" y="2261"/>
                </a:cxn>
                <a:cxn ang="0">
                  <a:pos x="0" y="2261"/>
                </a:cxn>
                <a:cxn ang="0">
                  <a:pos x="0" y="2425"/>
                </a:cxn>
                <a:cxn ang="0">
                  <a:pos x="2333" y="2425"/>
                </a:cxn>
                <a:cxn ang="0">
                  <a:pos x="2333" y="163"/>
                </a:cxn>
                <a:cxn ang="0">
                  <a:pos x="3854" y="163"/>
                </a:cxn>
                <a:cxn ang="0">
                  <a:pos x="3854" y="4142"/>
                </a:cxn>
                <a:cxn ang="0">
                  <a:pos x="5762" y="4142"/>
                </a:cxn>
                <a:cxn ang="0">
                  <a:pos x="5762" y="3979"/>
                </a:cxn>
                <a:cxn ang="0">
                  <a:pos x="5169" y="3979"/>
                </a:cxn>
                <a:cxn ang="0">
                  <a:pos x="4333" y="3979"/>
                </a:cxn>
                <a:cxn ang="0">
                  <a:pos x="4015" y="3979"/>
                </a:cxn>
                <a:cxn ang="0">
                  <a:pos x="4015" y="0"/>
                </a:cxn>
                <a:cxn ang="0">
                  <a:pos x="3114" y="0"/>
                </a:cxn>
              </a:cxnLst>
              <a:rect l="0" t="0" r="r" b="b"/>
              <a:pathLst>
                <a:path w="5762" h="4142">
                  <a:moveTo>
                    <a:pt x="3114" y="0"/>
                  </a:moveTo>
                  <a:lnTo>
                    <a:pt x="2594" y="0"/>
                  </a:lnTo>
                  <a:lnTo>
                    <a:pt x="2246" y="0"/>
                  </a:lnTo>
                  <a:lnTo>
                    <a:pt x="2167" y="0"/>
                  </a:lnTo>
                  <a:lnTo>
                    <a:pt x="2167" y="317"/>
                  </a:lnTo>
                  <a:lnTo>
                    <a:pt x="2167" y="746"/>
                  </a:lnTo>
                  <a:lnTo>
                    <a:pt x="2167" y="2098"/>
                  </a:lnTo>
                  <a:lnTo>
                    <a:pt x="2167" y="2261"/>
                  </a:lnTo>
                  <a:lnTo>
                    <a:pt x="2034" y="2261"/>
                  </a:lnTo>
                  <a:lnTo>
                    <a:pt x="1645" y="2261"/>
                  </a:lnTo>
                  <a:lnTo>
                    <a:pt x="1428" y="2261"/>
                  </a:lnTo>
                  <a:lnTo>
                    <a:pt x="1328" y="2261"/>
                  </a:lnTo>
                  <a:lnTo>
                    <a:pt x="110" y="2261"/>
                  </a:lnTo>
                  <a:lnTo>
                    <a:pt x="0" y="2261"/>
                  </a:lnTo>
                  <a:lnTo>
                    <a:pt x="0" y="2425"/>
                  </a:lnTo>
                  <a:lnTo>
                    <a:pt x="2333" y="2425"/>
                  </a:lnTo>
                  <a:lnTo>
                    <a:pt x="2333" y="163"/>
                  </a:lnTo>
                  <a:lnTo>
                    <a:pt x="3854" y="163"/>
                  </a:lnTo>
                  <a:lnTo>
                    <a:pt x="3854" y="4142"/>
                  </a:lnTo>
                  <a:lnTo>
                    <a:pt x="5762" y="4142"/>
                  </a:lnTo>
                  <a:lnTo>
                    <a:pt x="5762" y="3979"/>
                  </a:lnTo>
                  <a:lnTo>
                    <a:pt x="5169" y="3979"/>
                  </a:lnTo>
                  <a:lnTo>
                    <a:pt x="4333" y="3979"/>
                  </a:lnTo>
                  <a:lnTo>
                    <a:pt x="4015" y="3979"/>
                  </a:lnTo>
                  <a:lnTo>
                    <a:pt x="4015" y="0"/>
                  </a:lnTo>
                  <a:lnTo>
                    <a:pt x="3114" y="0"/>
                  </a:lnTo>
                  <a:close/>
                </a:path>
              </a:pathLst>
            </a:custGeom>
            <a:solidFill>
              <a:srgbClr val="A85700"/>
            </a:solidFill>
            <a:ln w="0">
              <a:solidFill>
                <a:srgbClr val="A85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Freeform 20"/>
            <p:cNvSpPr>
              <a:spLocks/>
            </p:cNvSpPr>
            <p:nvPr/>
          </p:nvSpPr>
          <p:spPr bwMode="auto">
            <a:xfrm>
              <a:off x="4056" y="945"/>
              <a:ext cx="367" cy="916"/>
            </a:xfrm>
            <a:custGeom>
              <a:avLst/>
              <a:gdLst/>
              <a:ahLst/>
              <a:cxnLst>
                <a:cxn ang="0">
                  <a:pos x="816" y="2376"/>
                </a:cxn>
                <a:cxn ang="0">
                  <a:pos x="895" y="2432"/>
                </a:cxn>
                <a:cxn ang="0">
                  <a:pos x="980" y="2481"/>
                </a:cxn>
                <a:cxn ang="0">
                  <a:pos x="1067" y="2522"/>
                </a:cxn>
                <a:cxn ang="0">
                  <a:pos x="1157" y="2557"/>
                </a:cxn>
                <a:cxn ang="0">
                  <a:pos x="1251" y="2583"/>
                </a:cxn>
                <a:cxn ang="0">
                  <a:pos x="1345" y="2603"/>
                </a:cxn>
                <a:cxn ang="0">
                  <a:pos x="1442" y="2613"/>
                </a:cxn>
                <a:cxn ang="0">
                  <a:pos x="1470" y="2827"/>
                </a:cxn>
                <a:cxn ang="0">
                  <a:pos x="1328" y="2830"/>
                </a:cxn>
                <a:cxn ang="0">
                  <a:pos x="144" y="3160"/>
                </a:cxn>
                <a:cxn ang="0">
                  <a:pos x="1129" y="3268"/>
                </a:cxn>
                <a:cxn ang="0">
                  <a:pos x="110" y="3663"/>
                </a:cxn>
                <a:cxn ang="0">
                  <a:pos x="0" y="4"/>
                </a:cxn>
                <a:cxn ang="0">
                  <a:pos x="298" y="25"/>
                </a:cxn>
                <a:cxn ang="0">
                  <a:pos x="394" y="135"/>
                </a:cxn>
                <a:cxn ang="0">
                  <a:pos x="435" y="253"/>
                </a:cxn>
                <a:cxn ang="0">
                  <a:pos x="439" y="374"/>
                </a:cxn>
                <a:cxn ang="0">
                  <a:pos x="407" y="492"/>
                </a:cxn>
                <a:cxn ang="0">
                  <a:pos x="466" y="1724"/>
                </a:cxn>
                <a:cxn ang="0">
                  <a:pos x="699" y="1702"/>
                </a:cxn>
                <a:cxn ang="0">
                  <a:pos x="725" y="1667"/>
                </a:cxn>
                <a:cxn ang="0">
                  <a:pos x="777" y="1655"/>
                </a:cxn>
                <a:cxn ang="0">
                  <a:pos x="758" y="1818"/>
                </a:cxn>
                <a:cxn ang="0">
                  <a:pos x="470" y="1886"/>
                </a:cxn>
                <a:cxn ang="0">
                  <a:pos x="742" y="1880"/>
                </a:cxn>
                <a:cxn ang="0">
                  <a:pos x="705" y="2024"/>
                </a:cxn>
                <a:cxn ang="0">
                  <a:pos x="476" y="2069"/>
                </a:cxn>
                <a:cxn ang="0">
                  <a:pos x="482" y="2148"/>
                </a:cxn>
                <a:cxn ang="0">
                  <a:pos x="478" y="2229"/>
                </a:cxn>
                <a:cxn ang="0">
                  <a:pos x="456" y="2348"/>
                </a:cxn>
                <a:cxn ang="0">
                  <a:pos x="579" y="2342"/>
                </a:cxn>
                <a:cxn ang="0">
                  <a:pos x="712" y="2343"/>
                </a:cxn>
              </a:cxnLst>
              <a:rect l="0" t="0" r="r" b="b"/>
              <a:pathLst>
                <a:path w="1470" h="3663">
                  <a:moveTo>
                    <a:pt x="781" y="2347"/>
                  </a:moveTo>
                  <a:lnTo>
                    <a:pt x="816" y="2376"/>
                  </a:lnTo>
                  <a:lnTo>
                    <a:pt x="855" y="2404"/>
                  </a:lnTo>
                  <a:lnTo>
                    <a:pt x="895" y="2432"/>
                  </a:lnTo>
                  <a:lnTo>
                    <a:pt x="936" y="2458"/>
                  </a:lnTo>
                  <a:lnTo>
                    <a:pt x="980" y="2481"/>
                  </a:lnTo>
                  <a:lnTo>
                    <a:pt x="1024" y="2502"/>
                  </a:lnTo>
                  <a:lnTo>
                    <a:pt x="1067" y="2522"/>
                  </a:lnTo>
                  <a:lnTo>
                    <a:pt x="1111" y="2541"/>
                  </a:lnTo>
                  <a:lnTo>
                    <a:pt x="1157" y="2557"/>
                  </a:lnTo>
                  <a:lnTo>
                    <a:pt x="1203" y="2571"/>
                  </a:lnTo>
                  <a:lnTo>
                    <a:pt x="1251" y="2583"/>
                  </a:lnTo>
                  <a:lnTo>
                    <a:pt x="1296" y="2595"/>
                  </a:lnTo>
                  <a:lnTo>
                    <a:pt x="1345" y="2603"/>
                  </a:lnTo>
                  <a:lnTo>
                    <a:pt x="1392" y="2608"/>
                  </a:lnTo>
                  <a:lnTo>
                    <a:pt x="1442" y="2613"/>
                  </a:lnTo>
                  <a:lnTo>
                    <a:pt x="1470" y="2613"/>
                  </a:lnTo>
                  <a:lnTo>
                    <a:pt x="1470" y="2827"/>
                  </a:lnTo>
                  <a:lnTo>
                    <a:pt x="1328" y="2968"/>
                  </a:lnTo>
                  <a:lnTo>
                    <a:pt x="1328" y="2830"/>
                  </a:lnTo>
                  <a:lnTo>
                    <a:pt x="165" y="2830"/>
                  </a:lnTo>
                  <a:lnTo>
                    <a:pt x="144" y="3160"/>
                  </a:lnTo>
                  <a:lnTo>
                    <a:pt x="1129" y="3159"/>
                  </a:lnTo>
                  <a:lnTo>
                    <a:pt x="1129" y="3268"/>
                  </a:lnTo>
                  <a:lnTo>
                    <a:pt x="136" y="3268"/>
                  </a:lnTo>
                  <a:lnTo>
                    <a:pt x="110" y="3663"/>
                  </a:lnTo>
                  <a:lnTo>
                    <a:pt x="0" y="3663"/>
                  </a:lnTo>
                  <a:lnTo>
                    <a:pt x="0" y="4"/>
                  </a:lnTo>
                  <a:lnTo>
                    <a:pt x="237" y="0"/>
                  </a:lnTo>
                  <a:lnTo>
                    <a:pt x="298" y="25"/>
                  </a:lnTo>
                  <a:lnTo>
                    <a:pt x="350" y="69"/>
                  </a:lnTo>
                  <a:lnTo>
                    <a:pt x="394" y="135"/>
                  </a:lnTo>
                  <a:lnTo>
                    <a:pt x="419" y="195"/>
                  </a:lnTo>
                  <a:lnTo>
                    <a:pt x="435" y="253"/>
                  </a:lnTo>
                  <a:lnTo>
                    <a:pt x="439" y="313"/>
                  </a:lnTo>
                  <a:lnTo>
                    <a:pt x="439" y="374"/>
                  </a:lnTo>
                  <a:lnTo>
                    <a:pt x="429" y="435"/>
                  </a:lnTo>
                  <a:lnTo>
                    <a:pt x="407" y="492"/>
                  </a:lnTo>
                  <a:lnTo>
                    <a:pt x="380" y="546"/>
                  </a:lnTo>
                  <a:lnTo>
                    <a:pt x="466" y="1724"/>
                  </a:lnTo>
                  <a:lnTo>
                    <a:pt x="695" y="1724"/>
                  </a:lnTo>
                  <a:lnTo>
                    <a:pt x="699" y="1702"/>
                  </a:lnTo>
                  <a:lnTo>
                    <a:pt x="709" y="1681"/>
                  </a:lnTo>
                  <a:lnTo>
                    <a:pt x="725" y="1667"/>
                  </a:lnTo>
                  <a:lnTo>
                    <a:pt x="746" y="1658"/>
                  </a:lnTo>
                  <a:lnTo>
                    <a:pt x="777" y="1655"/>
                  </a:lnTo>
                  <a:lnTo>
                    <a:pt x="821" y="1655"/>
                  </a:lnTo>
                  <a:lnTo>
                    <a:pt x="758" y="1818"/>
                  </a:lnTo>
                  <a:lnTo>
                    <a:pt x="466" y="1818"/>
                  </a:lnTo>
                  <a:lnTo>
                    <a:pt x="470" y="1886"/>
                  </a:lnTo>
                  <a:lnTo>
                    <a:pt x="605" y="1878"/>
                  </a:lnTo>
                  <a:lnTo>
                    <a:pt x="742" y="1880"/>
                  </a:lnTo>
                  <a:lnTo>
                    <a:pt x="714" y="1980"/>
                  </a:lnTo>
                  <a:lnTo>
                    <a:pt x="705" y="2024"/>
                  </a:lnTo>
                  <a:lnTo>
                    <a:pt x="471" y="2024"/>
                  </a:lnTo>
                  <a:lnTo>
                    <a:pt x="476" y="2069"/>
                  </a:lnTo>
                  <a:lnTo>
                    <a:pt x="480" y="2107"/>
                  </a:lnTo>
                  <a:lnTo>
                    <a:pt x="482" y="2148"/>
                  </a:lnTo>
                  <a:lnTo>
                    <a:pt x="480" y="2189"/>
                  </a:lnTo>
                  <a:lnTo>
                    <a:pt x="478" y="2229"/>
                  </a:lnTo>
                  <a:lnTo>
                    <a:pt x="472" y="2268"/>
                  </a:lnTo>
                  <a:lnTo>
                    <a:pt x="456" y="2348"/>
                  </a:lnTo>
                  <a:lnTo>
                    <a:pt x="511" y="2344"/>
                  </a:lnTo>
                  <a:lnTo>
                    <a:pt x="579" y="2342"/>
                  </a:lnTo>
                  <a:lnTo>
                    <a:pt x="645" y="2342"/>
                  </a:lnTo>
                  <a:lnTo>
                    <a:pt x="712" y="2343"/>
                  </a:lnTo>
                  <a:lnTo>
                    <a:pt x="781" y="2347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Freeform 21"/>
            <p:cNvSpPr>
              <a:spLocks/>
            </p:cNvSpPr>
            <p:nvPr/>
          </p:nvSpPr>
          <p:spPr bwMode="auto">
            <a:xfrm>
              <a:off x="4224" y="960"/>
              <a:ext cx="387" cy="889"/>
            </a:xfrm>
            <a:custGeom>
              <a:avLst/>
              <a:gdLst/>
              <a:ahLst/>
              <a:cxnLst>
                <a:cxn ang="0">
                  <a:pos x="696" y="2498"/>
                </a:cxn>
                <a:cxn ang="0">
                  <a:pos x="555" y="2473"/>
                </a:cxn>
                <a:cxn ang="0">
                  <a:pos x="415" y="2431"/>
                </a:cxn>
                <a:cxn ang="0">
                  <a:pos x="284" y="2371"/>
                </a:cxn>
                <a:cxn ang="0">
                  <a:pos x="159" y="2294"/>
                </a:cxn>
                <a:cxn ang="0">
                  <a:pos x="62" y="2208"/>
                </a:cxn>
                <a:cxn ang="0">
                  <a:pos x="25" y="2137"/>
                </a:cxn>
                <a:cxn ang="0">
                  <a:pos x="4" y="2060"/>
                </a:cxn>
                <a:cxn ang="0">
                  <a:pos x="0" y="1979"/>
                </a:cxn>
                <a:cxn ang="0">
                  <a:pos x="18" y="1870"/>
                </a:cxn>
                <a:cxn ang="0">
                  <a:pos x="62" y="1708"/>
                </a:cxn>
                <a:cxn ang="0">
                  <a:pos x="522" y="670"/>
                </a:cxn>
                <a:cxn ang="0">
                  <a:pos x="589" y="601"/>
                </a:cxn>
                <a:cxn ang="0">
                  <a:pos x="672" y="558"/>
                </a:cxn>
                <a:cxn ang="0">
                  <a:pos x="845" y="485"/>
                </a:cxn>
                <a:cxn ang="0">
                  <a:pos x="819" y="377"/>
                </a:cxn>
                <a:cxn ang="0">
                  <a:pos x="822" y="284"/>
                </a:cxn>
                <a:cxn ang="0">
                  <a:pos x="845" y="192"/>
                </a:cxn>
                <a:cxn ang="0">
                  <a:pos x="890" y="109"/>
                </a:cxn>
                <a:cxn ang="0">
                  <a:pos x="952" y="46"/>
                </a:cxn>
                <a:cxn ang="0">
                  <a:pos x="1015" y="15"/>
                </a:cxn>
                <a:cxn ang="0">
                  <a:pos x="1131" y="0"/>
                </a:cxn>
                <a:cxn ang="0">
                  <a:pos x="1234" y="7"/>
                </a:cxn>
                <a:cxn ang="0">
                  <a:pos x="1332" y="35"/>
                </a:cxn>
                <a:cxn ang="0">
                  <a:pos x="1425" y="164"/>
                </a:cxn>
                <a:cxn ang="0">
                  <a:pos x="1453" y="244"/>
                </a:cxn>
                <a:cxn ang="0">
                  <a:pos x="1463" y="346"/>
                </a:cxn>
                <a:cxn ang="0">
                  <a:pos x="1479" y="513"/>
                </a:cxn>
                <a:cxn ang="0">
                  <a:pos x="1431" y="529"/>
                </a:cxn>
                <a:cxn ang="0">
                  <a:pos x="1400" y="599"/>
                </a:cxn>
                <a:cxn ang="0">
                  <a:pos x="1363" y="650"/>
                </a:cxn>
                <a:cxn ang="0">
                  <a:pos x="1339" y="712"/>
                </a:cxn>
                <a:cxn ang="0">
                  <a:pos x="1210" y="711"/>
                </a:cxn>
                <a:cxn ang="0">
                  <a:pos x="1173" y="940"/>
                </a:cxn>
                <a:cxn ang="0">
                  <a:pos x="1471" y="1292"/>
                </a:cxn>
                <a:cxn ang="0">
                  <a:pos x="1409" y="1639"/>
                </a:cxn>
                <a:cxn ang="0">
                  <a:pos x="1260" y="1638"/>
                </a:cxn>
                <a:cxn ang="0">
                  <a:pos x="1148" y="1562"/>
                </a:cxn>
                <a:cxn ang="0">
                  <a:pos x="1471" y="2038"/>
                </a:cxn>
                <a:cxn ang="0">
                  <a:pos x="1271" y="3347"/>
                </a:cxn>
                <a:cxn ang="0">
                  <a:pos x="1090" y="3321"/>
                </a:cxn>
                <a:cxn ang="0">
                  <a:pos x="1231" y="3428"/>
                </a:cxn>
                <a:cxn ang="0">
                  <a:pos x="1344" y="3522"/>
                </a:cxn>
                <a:cxn ang="0">
                  <a:pos x="732" y="3452"/>
                </a:cxn>
                <a:cxn ang="0">
                  <a:pos x="568" y="3372"/>
                </a:cxn>
                <a:cxn ang="0">
                  <a:pos x="527" y="3307"/>
                </a:cxn>
                <a:cxn ang="0">
                  <a:pos x="498" y="3240"/>
                </a:cxn>
                <a:cxn ang="0">
                  <a:pos x="433" y="3049"/>
                </a:cxn>
                <a:cxn ang="0">
                  <a:pos x="774" y="2717"/>
                </a:cxn>
              </a:cxnLst>
              <a:rect l="0" t="0" r="r" b="b"/>
              <a:pathLst>
                <a:path w="1548" h="3553">
                  <a:moveTo>
                    <a:pt x="774" y="2503"/>
                  </a:moveTo>
                  <a:lnTo>
                    <a:pt x="746" y="2503"/>
                  </a:lnTo>
                  <a:lnTo>
                    <a:pt x="696" y="2498"/>
                  </a:lnTo>
                  <a:lnTo>
                    <a:pt x="649" y="2493"/>
                  </a:lnTo>
                  <a:lnTo>
                    <a:pt x="600" y="2485"/>
                  </a:lnTo>
                  <a:lnTo>
                    <a:pt x="555" y="2473"/>
                  </a:lnTo>
                  <a:lnTo>
                    <a:pt x="507" y="2461"/>
                  </a:lnTo>
                  <a:lnTo>
                    <a:pt x="461" y="2447"/>
                  </a:lnTo>
                  <a:lnTo>
                    <a:pt x="415" y="2431"/>
                  </a:lnTo>
                  <a:lnTo>
                    <a:pt x="371" y="2412"/>
                  </a:lnTo>
                  <a:lnTo>
                    <a:pt x="328" y="2392"/>
                  </a:lnTo>
                  <a:lnTo>
                    <a:pt x="284" y="2371"/>
                  </a:lnTo>
                  <a:lnTo>
                    <a:pt x="240" y="2348"/>
                  </a:lnTo>
                  <a:lnTo>
                    <a:pt x="199" y="2322"/>
                  </a:lnTo>
                  <a:lnTo>
                    <a:pt x="159" y="2294"/>
                  </a:lnTo>
                  <a:lnTo>
                    <a:pt x="120" y="2266"/>
                  </a:lnTo>
                  <a:lnTo>
                    <a:pt x="85" y="2237"/>
                  </a:lnTo>
                  <a:lnTo>
                    <a:pt x="62" y="2208"/>
                  </a:lnTo>
                  <a:lnTo>
                    <a:pt x="50" y="2186"/>
                  </a:lnTo>
                  <a:lnTo>
                    <a:pt x="36" y="2162"/>
                  </a:lnTo>
                  <a:lnTo>
                    <a:pt x="25" y="2137"/>
                  </a:lnTo>
                  <a:lnTo>
                    <a:pt x="16" y="2111"/>
                  </a:lnTo>
                  <a:lnTo>
                    <a:pt x="9" y="2086"/>
                  </a:lnTo>
                  <a:lnTo>
                    <a:pt x="4" y="2060"/>
                  </a:lnTo>
                  <a:lnTo>
                    <a:pt x="0" y="2033"/>
                  </a:lnTo>
                  <a:lnTo>
                    <a:pt x="0" y="2005"/>
                  </a:lnTo>
                  <a:lnTo>
                    <a:pt x="0" y="1979"/>
                  </a:lnTo>
                  <a:lnTo>
                    <a:pt x="3" y="1952"/>
                  </a:lnTo>
                  <a:lnTo>
                    <a:pt x="9" y="1914"/>
                  </a:lnTo>
                  <a:lnTo>
                    <a:pt x="18" y="1870"/>
                  </a:lnTo>
                  <a:lnTo>
                    <a:pt x="46" y="1770"/>
                  </a:lnTo>
                  <a:lnTo>
                    <a:pt x="54" y="1746"/>
                  </a:lnTo>
                  <a:lnTo>
                    <a:pt x="62" y="1708"/>
                  </a:lnTo>
                  <a:lnTo>
                    <a:pt x="125" y="1545"/>
                  </a:lnTo>
                  <a:lnTo>
                    <a:pt x="505" y="697"/>
                  </a:lnTo>
                  <a:lnTo>
                    <a:pt x="522" y="670"/>
                  </a:lnTo>
                  <a:lnTo>
                    <a:pt x="543" y="645"/>
                  </a:lnTo>
                  <a:lnTo>
                    <a:pt x="563" y="621"/>
                  </a:lnTo>
                  <a:lnTo>
                    <a:pt x="589" y="601"/>
                  </a:lnTo>
                  <a:lnTo>
                    <a:pt x="614" y="585"/>
                  </a:lnTo>
                  <a:lnTo>
                    <a:pt x="644" y="569"/>
                  </a:lnTo>
                  <a:lnTo>
                    <a:pt x="672" y="558"/>
                  </a:lnTo>
                  <a:lnTo>
                    <a:pt x="705" y="550"/>
                  </a:lnTo>
                  <a:lnTo>
                    <a:pt x="783" y="549"/>
                  </a:lnTo>
                  <a:lnTo>
                    <a:pt x="845" y="485"/>
                  </a:lnTo>
                  <a:lnTo>
                    <a:pt x="830" y="439"/>
                  </a:lnTo>
                  <a:lnTo>
                    <a:pt x="823" y="408"/>
                  </a:lnTo>
                  <a:lnTo>
                    <a:pt x="819" y="377"/>
                  </a:lnTo>
                  <a:lnTo>
                    <a:pt x="817" y="346"/>
                  </a:lnTo>
                  <a:lnTo>
                    <a:pt x="818" y="315"/>
                  </a:lnTo>
                  <a:lnTo>
                    <a:pt x="822" y="284"/>
                  </a:lnTo>
                  <a:lnTo>
                    <a:pt x="828" y="253"/>
                  </a:lnTo>
                  <a:lnTo>
                    <a:pt x="835" y="221"/>
                  </a:lnTo>
                  <a:lnTo>
                    <a:pt x="845" y="192"/>
                  </a:lnTo>
                  <a:lnTo>
                    <a:pt x="858" y="163"/>
                  </a:lnTo>
                  <a:lnTo>
                    <a:pt x="873" y="136"/>
                  </a:lnTo>
                  <a:lnTo>
                    <a:pt x="890" y="109"/>
                  </a:lnTo>
                  <a:lnTo>
                    <a:pt x="909" y="85"/>
                  </a:lnTo>
                  <a:lnTo>
                    <a:pt x="932" y="60"/>
                  </a:lnTo>
                  <a:lnTo>
                    <a:pt x="952" y="46"/>
                  </a:lnTo>
                  <a:lnTo>
                    <a:pt x="970" y="32"/>
                  </a:lnTo>
                  <a:lnTo>
                    <a:pt x="993" y="24"/>
                  </a:lnTo>
                  <a:lnTo>
                    <a:pt x="1015" y="15"/>
                  </a:lnTo>
                  <a:lnTo>
                    <a:pt x="1039" y="7"/>
                  </a:lnTo>
                  <a:lnTo>
                    <a:pt x="1082" y="1"/>
                  </a:lnTo>
                  <a:lnTo>
                    <a:pt x="1131" y="0"/>
                  </a:lnTo>
                  <a:lnTo>
                    <a:pt x="1165" y="1"/>
                  </a:lnTo>
                  <a:lnTo>
                    <a:pt x="1200" y="2"/>
                  </a:lnTo>
                  <a:lnTo>
                    <a:pt x="1234" y="7"/>
                  </a:lnTo>
                  <a:lnTo>
                    <a:pt x="1268" y="15"/>
                  </a:lnTo>
                  <a:lnTo>
                    <a:pt x="1301" y="24"/>
                  </a:lnTo>
                  <a:lnTo>
                    <a:pt x="1332" y="35"/>
                  </a:lnTo>
                  <a:lnTo>
                    <a:pt x="1364" y="48"/>
                  </a:lnTo>
                  <a:lnTo>
                    <a:pt x="1459" y="97"/>
                  </a:lnTo>
                  <a:lnTo>
                    <a:pt x="1425" y="164"/>
                  </a:lnTo>
                  <a:lnTo>
                    <a:pt x="1433" y="178"/>
                  </a:lnTo>
                  <a:lnTo>
                    <a:pt x="1444" y="210"/>
                  </a:lnTo>
                  <a:lnTo>
                    <a:pt x="1453" y="244"/>
                  </a:lnTo>
                  <a:lnTo>
                    <a:pt x="1459" y="279"/>
                  </a:lnTo>
                  <a:lnTo>
                    <a:pt x="1461" y="312"/>
                  </a:lnTo>
                  <a:lnTo>
                    <a:pt x="1463" y="346"/>
                  </a:lnTo>
                  <a:lnTo>
                    <a:pt x="1459" y="390"/>
                  </a:lnTo>
                  <a:lnTo>
                    <a:pt x="1441" y="401"/>
                  </a:lnTo>
                  <a:lnTo>
                    <a:pt x="1479" y="513"/>
                  </a:lnTo>
                  <a:lnTo>
                    <a:pt x="1475" y="521"/>
                  </a:lnTo>
                  <a:lnTo>
                    <a:pt x="1459" y="525"/>
                  </a:lnTo>
                  <a:lnTo>
                    <a:pt x="1431" y="529"/>
                  </a:lnTo>
                  <a:lnTo>
                    <a:pt x="1433" y="554"/>
                  </a:lnTo>
                  <a:lnTo>
                    <a:pt x="1429" y="580"/>
                  </a:lnTo>
                  <a:lnTo>
                    <a:pt x="1400" y="599"/>
                  </a:lnTo>
                  <a:lnTo>
                    <a:pt x="1400" y="627"/>
                  </a:lnTo>
                  <a:lnTo>
                    <a:pt x="1375" y="635"/>
                  </a:lnTo>
                  <a:lnTo>
                    <a:pt x="1363" y="650"/>
                  </a:lnTo>
                  <a:lnTo>
                    <a:pt x="1365" y="678"/>
                  </a:lnTo>
                  <a:lnTo>
                    <a:pt x="1359" y="701"/>
                  </a:lnTo>
                  <a:lnTo>
                    <a:pt x="1339" y="712"/>
                  </a:lnTo>
                  <a:lnTo>
                    <a:pt x="1314" y="716"/>
                  </a:lnTo>
                  <a:lnTo>
                    <a:pt x="1276" y="712"/>
                  </a:lnTo>
                  <a:lnTo>
                    <a:pt x="1210" y="711"/>
                  </a:lnTo>
                  <a:lnTo>
                    <a:pt x="1148" y="722"/>
                  </a:lnTo>
                  <a:lnTo>
                    <a:pt x="1123" y="752"/>
                  </a:lnTo>
                  <a:lnTo>
                    <a:pt x="1173" y="940"/>
                  </a:lnTo>
                  <a:lnTo>
                    <a:pt x="1471" y="1226"/>
                  </a:lnTo>
                  <a:lnTo>
                    <a:pt x="1548" y="1292"/>
                  </a:lnTo>
                  <a:lnTo>
                    <a:pt x="1471" y="1292"/>
                  </a:lnTo>
                  <a:lnTo>
                    <a:pt x="1471" y="1609"/>
                  </a:lnTo>
                  <a:lnTo>
                    <a:pt x="1455" y="1619"/>
                  </a:lnTo>
                  <a:lnTo>
                    <a:pt x="1409" y="1639"/>
                  </a:lnTo>
                  <a:lnTo>
                    <a:pt x="1360" y="1648"/>
                  </a:lnTo>
                  <a:lnTo>
                    <a:pt x="1309" y="1648"/>
                  </a:lnTo>
                  <a:lnTo>
                    <a:pt x="1260" y="1638"/>
                  </a:lnTo>
                  <a:lnTo>
                    <a:pt x="1214" y="1618"/>
                  </a:lnTo>
                  <a:lnTo>
                    <a:pt x="1173" y="1590"/>
                  </a:lnTo>
                  <a:lnTo>
                    <a:pt x="1148" y="1562"/>
                  </a:lnTo>
                  <a:lnTo>
                    <a:pt x="1123" y="1532"/>
                  </a:lnTo>
                  <a:lnTo>
                    <a:pt x="1059" y="1975"/>
                  </a:lnTo>
                  <a:lnTo>
                    <a:pt x="1471" y="2038"/>
                  </a:lnTo>
                  <a:lnTo>
                    <a:pt x="1471" y="3390"/>
                  </a:lnTo>
                  <a:lnTo>
                    <a:pt x="1367" y="3370"/>
                  </a:lnTo>
                  <a:lnTo>
                    <a:pt x="1271" y="3347"/>
                  </a:lnTo>
                  <a:lnTo>
                    <a:pt x="1176" y="3316"/>
                  </a:lnTo>
                  <a:lnTo>
                    <a:pt x="1084" y="3291"/>
                  </a:lnTo>
                  <a:lnTo>
                    <a:pt x="1090" y="3321"/>
                  </a:lnTo>
                  <a:lnTo>
                    <a:pt x="1119" y="3366"/>
                  </a:lnTo>
                  <a:lnTo>
                    <a:pt x="1154" y="3393"/>
                  </a:lnTo>
                  <a:lnTo>
                    <a:pt x="1231" y="3428"/>
                  </a:lnTo>
                  <a:lnTo>
                    <a:pt x="1338" y="3463"/>
                  </a:lnTo>
                  <a:lnTo>
                    <a:pt x="1344" y="3497"/>
                  </a:lnTo>
                  <a:lnTo>
                    <a:pt x="1344" y="3522"/>
                  </a:lnTo>
                  <a:lnTo>
                    <a:pt x="1338" y="3553"/>
                  </a:lnTo>
                  <a:lnTo>
                    <a:pt x="949" y="3553"/>
                  </a:lnTo>
                  <a:lnTo>
                    <a:pt x="732" y="3452"/>
                  </a:lnTo>
                  <a:lnTo>
                    <a:pt x="632" y="3402"/>
                  </a:lnTo>
                  <a:lnTo>
                    <a:pt x="593" y="3390"/>
                  </a:lnTo>
                  <a:lnTo>
                    <a:pt x="568" y="3372"/>
                  </a:lnTo>
                  <a:lnTo>
                    <a:pt x="545" y="3352"/>
                  </a:lnTo>
                  <a:lnTo>
                    <a:pt x="533" y="3334"/>
                  </a:lnTo>
                  <a:lnTo>
                    <a:pt x="527" y="3307"/>
                  </a:lnTo>
                  <a:lnTo>
                    <a:pt x="527" y="3285"/>
                  </a:lnTo>
                  <a:lnTo>
                    <a:pt x="529" y="3261"/>
                  </a:lnTo>
                  <a:lnTo>
                    <a:pt x="498" y="3240"/>
                  </a:lnTo>
                  <a:lnTo>
                    <a:pt x="449" y="3198"/>
                  </a:lnTo>
                  <a:lnTo>
                    <a:pt x="433" y="3158"/>
                  </a:lnTo>
                  <a:lnTo>
                    <a:pt x="433" y="3049"/>
                  </a:lnTo>
                  <a:lnTo>
                    <a:pt x="469" y="2989"/>
                  </a:lnTo>
                  <a:lnTo>
                    <a:pt x="632" y="2858"/>
                  </a:lnTo>
                  <a:lnTo>
                    <a:pt x="774" y="2717"/>
                  </a:lnTo>
                  <a:lnTo>
                    <a:pt x="966" y="2523"/>
                  </a:lnTo>
                  <a:lnTo>
                    <a:pt x="774" y="2503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1" name="Freeform 22"/>
            <p:cNvSpPr>
              <a:spLocks/>
            </p:cNvSpPr>
            <p:nvPr/>
          </p:nvSpPr>
          <p:spPr bwMode="auto">
            <a:xfrm>
              <a:off x="4388" y="1823"/>
              <a:ext cx="24" cy="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1"/>
                </a:cxn>
                <a:cxn ang="0">
                  <a:pos x="100" y="151"/>
                </a:cxn>
                <a:cxn ang="0">
                  <a:pos x="100" y="50"/>
                </a:cxn>
                <a:cxn ang="0">
                  <a:pos x="0" y="0"/>
                </a:cxn>
              </a:cxnLst>
              <a:rect l="0" t="0" r="r" b="b"/>
              <a:pathLst>
                <a:path w="100" h="151">
                  <a:moveTo>
                    <a:pt x="0" y="0"/>
                  </a:moveTo>
                  <a:lnTo>
                    <a:pt x="0" y="151"/>
                  </a:lnTo>
                  <a:lnTo>
                    <a:pt x="100" y="151"/>
                  </a:lnTo>
                  <a:lnTo>
                    <a:pt x="100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Freeform 23"/>
            <p:cNvSpPr>
              <a:spLocks/>
            </p:cNvSpPr>
            <p:nvPr/>
          </p:nvSpPr>
          <p:spPr bwMode="auto">
            <a:xfrm>
              <a:off x="5139" y="1089"/>
              <a:ext cx="343" cy="1201"/>
            </a:xfrm>
            <a:custGeom>
              <a:avLst/>
              <a:gdLst/>
              <a:ahLst/>
              <a:cxnLst>
                <a:cxn ang="0">
                  <a:pos x="887" y="2728"/>
                </a:cxn>
                <a:cxn ang="0">
                  <a:pos x="885" y="3414"/>
                </a:cxn>
                <a:cxn ang="0">
                  <a:pos x="928" y="4058"/>
                </a:cxn>
                <a:cxn ang="0">
                  <a:pos x="837" y="4663"/>
                </a:cxn>
                <a:cxn ang="0">
                  <a:pos x="2" y="4787"/>
                </a:cxn>
                <a:cxn ang="0">
                  <a:pos x="138" y="4732"/>
                </a:cxn>
                <a:cxn ang="0">
                  <a:pos x="342" y="4616"/>
                </a:cxn>
                <a:cxn ang="0">
                  <a:pos x="435" y="4342"/>
                </a:cxn>
                <a:cxn ang="0">
                  <a:pos x="230" y="2715"/>
                </a:cxn>
                <a:cxn ang="0">
                  <a:pos x="147" y="1976"/>
                </a:cxn>
                <a:cxn ang="0">
                  <a:pos x="117" y="1785"/>
                </a:cxn>
                <a:cxn ang="0">
                  <a:pos x="160" y="1474"/>
                </a:cxn>
                <a:cxn ang="0">
                  <a:pos x="234" y="1167"/>
                </a:cxn>
                <a:cxn ang="0">
                  <a:pos x="337" y="868"/>
                </a:cxn>
                <a:cxn ang="0">
                  <a:pos x="359" y="725"/>
                </a:cxn>
                <a:cxn ang="0">
                  <a:pos x="219" y="585"/>
                </a:cxn>
                <a:cxn ang="0">
                  <a:pos x="186" y="519"/>
                </a:cxn>
                <a:cxn ang="0">
                  <a:pos x="155" y="375"/>
                </a:cxn>
                <a:cxn ang="0">
                  <a:pos x="163" y="343"/>
                </a:cxn>
                <a:cxn ang="0">
                  <a:pos x="262" y="242"/>
                </a:cxn>
                <a:cxn ang="0">
                  <a:pos x="300" y="163"/>
                </a:cxn>
                <a:cxn ang="0">
                  <a:pos x="362" y="96"/>
                </a:cxn>
                <a:cxn ang="0">
                  <a:pos x="378" y="13"/>
                </a:cxn>
                <a:cxn ang="0">
                  <a:pos x="501" y="10"/>
                </a:cxn>
                <a:cxn ang="0">
                  <a:pos x="623" y="61"/>
                </a:cxn>
                <a:cxn ang="0">
                  <a:pos x="764" y="160"/>
                </a:cxn>
                <a:cxn ang="0">
                  <a:pos x="865" y="301"/>
                </a:cxn>
                <a:cxn ang="0">
                  <a:pos x="872" y="406"/>
                </a:cxn>
                <a:cxn ang="0">
                  <a:pos x="839" y="504"/>
                </a:cxn>
                <a:cxn ang="0">
                  <a:pos x="769" y="583"/>
                </a:cxn>
                <a:cxn ang="0">
                  <a:pos x="699" y="621"/>
                </a:cxn>
                <a:cxn ang="0">
                  <a:pos x="907" y="903"/>
                </a:cxn>
                <a:cxn ang="0">
                  <a:pos x="979" y="1261"/>
                </a:cxn>
                <a:cxn ang="0">
                  <a:pos x="1045" y="1541"/>
                </a:cxn>
                <a:cxn ang="0">
                  <a:pos x="1069" y="1665"/>
                </a:cxn>
                <a:cxn ang="0">
                  <a:pos x="1095" y="1741"/>
                </a:cxn>
                <a:cxn ang="0">
                  <a:pos x="1126" y="2059"/>
                </a:cxn>
                <a:cxn ang="0">
                  <a:pos x="1274" y="2154"/>
                </a:cxn>
                <a:cxn ang="0">
                  <a:pos x="1269" y="2216"/>
                </a:cxn>
                <a:cxn ang="0">
                  <a:pos x="1329" y="2276"/>
                </a:cxn>
                <a:cxn ang="0">
                  <a:pos x="1373" y="2344"/>
                </a:cxn>
                <a:cxn ang="0">
                  <a:pos x="1330" y="2443"/>
                </a:cxn>
                <a:cxn ang="0">
                  <a:pos x="1305" y="2477"/>
                </a:cxn>
                <a:cxn ang="0">
                  <a:pos x="913" y="2435"/>
                </a:cxn>
              </a:cxnLst>
              <a:rect l="0" t="0" r="r" b="b"/>
              <a:pathLst>
                <a:path w="1373" h="4807">
                  <a:moveTo>
                    <a:pt x="913" y="2435"/>
                  </a:moveTo>
                  <a:lnTo>
                    <a:pt x="908" y="2591"/>
                  </a:lnTo>
                  <a:lnTo>
                    <a:pt x="887" y="2728"/>
                  </a:lnTo>
                  <a:lnTo>
                    <a:pt x="837" y="3039"/>
                  </a:lnTo>
                  <a:lnTo>
                    <a:pt x="866" y="3248"/>
                  </a:lnTo>
                  <a:lnTo>
                    <a:pt x="885" y="3414"/>
                  </a:lnTo>
                  <a:lnTo>
                    <a:pt x="897" y="3577"/>
                  </a:lnTo>
                  <a:lnTo>
                    <a:pt x="922" y="3819"/>
                  </a:lnTo>
                  <a:lnTo>
                    <a:pt x="928" y="4058"/>
                  </a:lnTo>
                  <a:lnTo>
                    <a:pt x="913" y="4517"/>
                  </a:lnTo>
                  <a:lnTo>
                    <a:pt x="901" y="4663"/>
                  </a:lnTo>
                  <a:lnTo>
                    <a:pt x="837" y="4663"/>
                  </a:lnTo>
                  <a:lnTo>
                    <a:pt x="836" y="4807"/>
                  </a:lnTo>
                  <a:lnTo>
                    <a:pt x="0" y="4807"/>
                  </a:lnTo>
                  <a:lnTo>
                    <a:pt x="2" y="4787"/>
                  </a:lnTo>
                  <a:lnTo>
                    <a:pt x="18" y="4764"/>
                  </a:lnTo>
                  <a:lnTo>
                    <a:pt x="58" y="4754"/>
                  </a:lnTo>
                  <a:lnTo>
                    <a:pt x="138" y="4732"/>
                  </a:lnTo>
                  <a:lnTo>
                    <a:pt x="230" y="4700"/>
                  </a:lnTo>
                  <a:lnTo>
                    <a:pt x="290" y="4662"/>
                  </a:lnTo>
                  <a:lnTo>
                    <a:pt x="342" y="4616"/>
                  </a:lnTo>
                  <a:lnTo>
                    <a:pt x="384" y="4545"/>
                  </a:lnTo>
                  <a:lnTo>
                    <a:pt x="418" y="4458"/>
                  </a:lnTo>
                  <a:lnTo>
                    <a:pt x="435" y="4342"/>
                  </a:lnTo>
                  <a:lnTo>
                    <a:pt x="424" y="4087"/>
                  </a:lnTo>
                  <a:lnTo>
                    <a:pt x="308" y="3402"/>
                  </a:lnTo>
                  <a:lnTo>
                    <a:pt x="230" y="2715"/>
                  </a:lnTo>
                  <a:lnTo>
                    <a:pt x="120" y="2029"/>
                  </a:lnTo>
                  <a:lnTo>
                    <a:pt x="147" y="2002"/>
                  </a:lnTo>
                  <a:lnTo>
                    <a:pt x="147" y="1976"/>
                  </a:lnTo>
                  <a:lnTo>
                    <a:pt x="106" y="1919"/>
                  </a:lnTo>
                  <a:lnTo>
                    <a:pt x="108" y="1889"/>
                  </a:lnTo>
                  <a:lnTo>
                    <a:pt x="117" y="1785"/>
                  </a:lnTo>
                  <a:lnTo>
                    <a:pt x="127" y="1681"/>
                  </a:lnTo>
                  <a:lnTo>
                    <a:pt x="142" y="1577"/>
                  </a:lnTo>
                  <a:lnTo>
                    <a:pt x="160" y="1474"/>
                  </a:lnTo>
                  <a:lnTo>
                    <a:pt x="181" y="1370"/>
                  </a:lnTo>
                  <a:lnTo>
                    <a:pt x="205" y="1267"/>
                  </a:lnTo>
                  <a:lnTo>
                    <a:pt x="234" y="1167"/>
                  </a:lnTo>
                  <a:lnTo>
                    <a:pt x="265" y="1066"/>
                  </a:lnTo>
                  <a:lnTo>
                    <a:pt x="300" y="967"/>
                  </a:lnTo>
                  <a:lnTo>
                    <a:pt x="337" y="868"/>
                  </a:lnTo>
                  <a:lnTo>
                    <a:pt x="337" y="755"/>
                  </a:lnTo>
                  <a:lnTo>
                    <a:pt x="359" y="737"/>
                  </a:lnTo>
                  <a:lnTo>
                    <a:pt x="359" y="725"/>
                  </a:lnTo>
                  <a:lnTo>
                    <a:pt x="347" y="699"/>
                  </a:lnTo>
                  <a:lnTo>
                    <a:pt x="291" y="650"/>
                  </a:lnTo>
                  <a:lnTo>
                    <a:pt x="219" y="585"/>
                  </a:lnTo>
                  <a:lnTo>
                    <a:pt x="201" y="573"/>
                  </a:lnTo>
                  <a:lnTo>
                    <a:pt x="186" y="549"/>
                  </a:lnTo>
                  <a:lnTo>
                    <a:pt x="186" y="519"/>
                  </a:lnTo>
                  <a:lnTo>
                    <a:pt x="196" y="409"/>
                  </a:lnTo>
                  <a:lnTo>
                    <a:pt x="167" y="385"/>
                  </a:lnTo>
                  <a:lnTo>
                    <a:pt x="155" y="375"/>
                  </a:lnTo>
                  <a:lnTo>
                    <a:pt x="153" y="364"/>
                  </a:lnTo>
                  <a:lnTo>
                    <a:pt x="155" y="351"/>
                  </a:lnTo>
                  <a:lnTo>
                    <a:pt x="163" y="343"/>
                  </a:lnTo>
                  <a:lnTo>
                    <a:pt x="172" y="336"/>
                  </a:lnTo>
                  <a:lnTo>
                    <a:pt x="259" y="264"/>
                  </a:lnTo>
                  <a:lnTo>
                    <a:pt x="262" y="242"/>
                  </a:lnTo>
                  <a:lnTo>
                    <a:pt x="269" y="219"/>
                  </a:lnTo>
                  <a:lnTo>
                    <a:pt x="282" y="192"/>
                  </a:lnTo>
                  <a:lnTo>
                    <a:pt x="300" y="163"/>
                  </a:lnTo>
                  <a:lnTo>
                    <a:pt x="316" y="142"/>
                  </a:lnTo>
                  <a:lnTo>
                    <a:pt x="332" y="123"/>
                  </a:lnTo>
                  <a:lnTo>
                    <a:pt x="362" y="96"/>
                  </a:lnTo>
                  <a:lnTo>
                    <a:pt x="358" y="71"/>
                  </a:lnTo>
                  <a:lnTo>
                    <a:pt x="361" y="44"/>
                  </a:lnTo>
                  <a:lnTo>
                    <a:pt x="378" y="13"/>
                  </a:lnTo>
                  <a:lnTo>
                    <a:pt x="408" y="0"/>
                  </a:lnTo>
                  <a:lnTo>
                    <a:pt x="454" y="0"/>
                  </a:lnTo>
                  <a:lnTo>
                    <a:pt x="501" y="10"/>
                  </a:lnTo>
                  <a:lnTo>
                    <a:pt x="540" y="25"/>
                  </a:lnTo>
                  <a:lnTo>
                    <a:pt x="582" y="41"/>
                  </a:lnTo>
                  <a:lnTo>
                    <a:pt x="623" y="61"/>
                  </a:lnTo>
                  <a:lnTo>
                    <a:pt x="661" y="82"/>
                  </a:lnTo>
                  <a:lnTo>
                    <a:pt x="730" y="132"/>
                  </a:lnTo>
                  <a:lnTo>
                    <a:pt x="764" y="160"/>
                  </a:lnTo>
                  <a:lnTo>
                    <a:pt x="825" y="222"/>
                  </a:lnTo>
                  <a:lnTo>
                    <a:pt x="857" y="277"/>
                  </a:lnTo>
                  <a:lnTo>
                    <a:pt x="865" y="301"/>
                  </a:lnTo>
                  <a:lnTo>
                    <a:pt x="873" y="354"/>
                  </a:lnTo>
                  <a:lnTo>
                    <a:pt x="873" y="380"/>
                  </a:lnTo>
                  <a:lnTo>
                    <a:pt x="872" y="406"/>
                  </a:lnTo>
                  <a:lnTo>
                    <a:pt x="860" y="458"/>
                  </a:lnTo>
                  <a:lnTo>
                    <a:pt x="851" y="481"/>
                  </a:lnTo>
                  <a:lnTo>
                    <a:pt x="839" y="504"/>
                  </a:lnTo>
                  <a:lnTo>
                    <a:pt x="806" y="548"/>
                  </a:lnTo>
                  <a:lnTo>
                    <a:pt x="789" y="567"/>
                  </a:lnTo>
                  <a:lnTo>
                    <a:pt x="769" y="583"/>
                  </a:lnTo>
                  <a:lnTo>
                    <a:pt x="725" y="610"/>
                  </a:lnTo>
                  <a:lnTo>
                    <a:pt x="700" y="620"/>
                  </a:lnTo>
                  <a:lnTo>
                    <a:pt x="699" y="621"/>
                  </a:lnTo>
                  <a:lnTo>
                    <a:pt x="773" y="695"/>
                  </a:lnTo>
                  <a:lnTo>
                    <a:pt x="847" y="793"/>
                  </a:lnTo>
                  <a:lnTo>
                    <a:pt x="907" y="903"/>
                  </a:lnTo>
                  <a:lnTo>
                    <a:pt x="948" y="1019"/>
                  </a:lnTo>
                  <a:lnTo>
                    <a:pt x="973" y="1138"/>
                  </a:lnTo>
                  <a:lnTo>
                    <a:pt x="979" y="1261"/>
                  </a:lnTo>
                  <a:lnTo>
                    <a:pt x="992" y="1526"/>
                  </a:lnTo>
                  <a:lnTo>
                    <a:pt x="1017" y="1530"/>
                  </a:lnTo>
                  <a:lnTo>
                    <a:pt x="1045" y="1541"/>
                  </a:lnTo>
                  <a:lnTo>
                    <a:pt x="1063" y="1570"/>
                  </a:lnTo>
                  <a:lnTo>
                    <a:pt x="1068" y="1611"/>
                  </a:lnTo>
                  <a:lnTo>
                    <a:pt x="1069" y="1665"/>
                  </a:lnTo>
                  <a:lnTo>
                    <a:pt x="1091" y="1675"/>
                  </a:lnTo>
                  <a:lnTo>
                    <a:pt x="1100" y="1711"/>
                  </a:lnTo>
                  <a:lnTo>
                    <a:pt x="1095" y="1741"/>
                  </a:lnTo>
                  <a:lnTo>
                    <a:pt x="1086" y="1772"/>
                  </a:lnTo>
                  <a:lnTo>
                    <a:pt x="1132" y="2038"/>
                  </a:lnTo>
                  <a:lnTo>
                    <a:pt x="1126" y="2059"/>
                  </a:lnTo>
                  <a:lnTo>
                    <a:pt x="1192" y="2141"/>
                  </a:lnTo>
                  <a:lnTo>
                    <a:pt x="1249" y="2124"/>
                  </a:lnTo>
                  <a:lnTo>
                    <a:pt x="1274" y="2154"/>
                  </a:lnTo>
                  <a:lnTo>
                    <a:pt x="1248" y="2174"/>
                  </a:lnTo>
                  <a:lnTo>
                    <a:pt x="1249" y="2200"/>
                  </a:lnTo>
                  <a:lnTo>
                    <a:pt x="1269" y="2216"/>
                  </a:lnTo>
                  <a:lnTo>
                    <a:pt x="1202" y="2238"/>
                  </a:lnTo>
                  <a:lnTo>
                    <a:pt x="1257" y="2299"/>
                  </a:lnTo>
                  <a:lnTo>
                    <a:pt x="1329" y="2276"/>
                  </a:lnTo>
                  <a:lnTo>
                    <a:pt x="1334" y="2311"/>
                  </a:lnTo>
                  <a:lnTo>
                    <a:pt x="1369" y="2298"/>
                  </a:lnTo>
                  <a:lnTo>
                    <a:pt x="1373" y="2344"/>
                  </a:lnTo>
                  <a:lnTo>
                    <a:pt x="1303" y="2363"/>
                  </a:lnTo>
                  <a:lnTo>
                    <a:pt x="1356" y="2416"/>
                  </a:lnTo>
                  <a:lnTo>
                    <a:pt x="1330" y="2443"/>
                  </a:lnTo>
                  <a:lnTo>
                    <a:pt x="1369" y="2468"/>
                  </a:lnTo>
                  <a:lnTo>
                    <a:pt x="1341" y="2494"/>
                  </a:lnTo>
                  <a:lnTo>
                    <a:pt x="1305" y="2477"/>
                  </a:lnTo>
                  <a:lnTo>
                    <a:pt x="1282" y="2494"/>
                  </a:lnTo>
                  <a:lnTo>
                    <a:pt x="913" y="2298"/>
                  </a:lnTo>
                  <a:lnTo>
                    <a:pt x="913" y="2435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Freeform 24"/>
            <p:cNvSpPr>
              <a:spLocks/>
            </p:cNvSpPr>
            <p:nvPr/>
          </p:nvSpPr>
          <p:spPr bwMode="auto">
            <a:xfrm>
              <a:off x="4705" y="1281"/>
              <a:ext cx="130" cy="15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6" y="27"/>
                </a:cxn>
                <a:cxn ang="0">
                  <a:pos x="93" y="16"/>
                </a:cxn>
                <a:cxn ang="0">
                  <a:pos x="144" y="11"/>
                </a:cxn>
                <a:cxn ang="0">
                  <a:pos x="205" y="18"/>
                </a:cxn>
                <a:cxn ang="0">
                  <a:pos x="257" y="6"/>
                </a:cxn>
                <a:cxn ang="0">
                  <a:pos x="318" y="0"/>
                </a:cxn>
                <a:cxn ang="0">
                  <a:pos x="393" y="12"/>
                </a:cxn>
                <a:cxn ang="0">
                  <a:pos x="519" y="58"/>
                </a:cxn>
                <a:cxn ang="0">
                  <a:pos x="0" y="58"/>
                </a:cxn>
              </a:cxnLst>
              <a:rect l="0" t="0" r="r" b="b"/>
              <a:pathLst>
                <a:path w="519" h="58">
                  <a:moveTo>
                    <a:pt x="0" y="58"/>
                  </a:moveTo>
                  <a:lnTo>
                    <a:pt x="56" y="27"/>
                  </a:lnTo>
                  <a:lnTo>
                    <a:pt x="93" y="16"/>
                  </a:lnTo>
                  <a:lnTo>
                    <a:pt x="144" y="11"/>
                  </a:lnTo>
                  <a:lnTo>
                    <a:pt x="205" y="18"/>
                  </a:lnTo>
                  <a:lnTo>
                    <a:pt x="257" y="6"/>
                  </a:lnTo>
                  <a:lnTo>
                    <a:pt x="318" y="0"/>
                  </a:lnTo>
                  <a:lnTo>
                    <a:pt x="393" y="12"/>
                  </a:lnTo>
                  <a:lnTo>
                    <a:pt x="519" y="58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2" grpId="0"/>
      <p:bldP spid="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7C1E2E"/>
                </a:solidFill>
              </a:rPr>
              <a:t>Key Moments in NADCP History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0" y="381000"/>
            <a:ext cx="9144000" cy="914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3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Structre</a:t>
            </a:r>
            <a:endParaRPr kumimoji="0" lang="en-US" sz="5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43000" y="5802868"/>
            <a:ext cx="525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057400" y="5498068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00600" y="5498068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 rot="16200000">
            <a:off x="4226868" y="2160033"/>
            <a:ext cx="46166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anchorCtr="1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Twice the cost benefit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 rot="16200000">
            <a:off x="2331305" y="3415844"/>
            <a:ext cx="1661993" cy="38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 algn="l">
              <a:defRPr/>
            </a:pPr>
            <a:r>
              <a:rPr lang="en-US" sz="7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}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0" y="152400"/>
            <a:ext cx="9144000" cy="1143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Pre-Court </a:t>
            </a:r>
            <a:r>
              <a:rPr lang="en-US" sz="53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Staffings</a:t>
            </a:r>
            <a:endParaRPr kumimoji="0" lang="en-US" sz="5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7086600" y="1905000"/>
            <a:ext cx="1828800" cy="2438400"/>
            <a:chOff x="4056" y="945"/>
            <a:chExt cx="1440" cy="1386"/>
          </a:xfrm>
        </p:grpSpPr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4056" y="1296"/>
              <a:ext cx="1440" cy="1035"/>
            </a:xfrm>
            <a:custGeom>
              <a:avLst/>
              <a:gdLst/>
              <a:ahLst/>
              <a:cxnLst>
                <a:cxn ang="0">
                  <a:pos x="3114" y="0"/>
                </a:cxn>
                <a:cxn ang="0">
                  <a:pos x="2594" y="0"/>
                </a:cxn>
                <a:cxn ang="0">
                  <a:pos x="2246" y="0"/>
                </a:cxn>
                <a:cxn ang="0">
                  <a:pos x="2167" y="0"/>
                </a:cxn>
                <a:cxn ang="0">
                  <a:pos x="2167" y="317"/>
                </a:cxn>
                <a:cxn ang="0">
                  <a:pos x="2167" y="746"/>
                </a:cxn>
                <a:cxn ang="0">
                  <a:pos x="2167" y="2098"/>
                </a:cxn>
                <a:cxn ang="0">
                  <a:pos x="2167" y="2261"/>
                </a:cxn>
                <a:cxn ang="0">
                  <a:pos x="2034" y="2261"/>
                </a:cxn>
                <a:cxn ang="0">
                  <a:pos x="1645" y="2261"/>
                </a:cxn>
                <a:cxn ang="0">
                  <a:pos x="1428" y="2261"/>
                </a:cxn>
                <a:cxn ang="0">
                  <a:pos x="1328" y="2261"/>
                </a:cxn>
                <a:cxn ang="0">
                  <a:pos x="110" y="2261"/>
                </a:cxn>
                <a:cxn ang="0">
                  <a:pos x="0" y="2261"/>
                </a:cxn>
                <a:cxn ang="0">
                  <a:pos x="0" y="2425"/>
                </a:cxn>
                <a:cxn ang="0">
                  <a:pos x="2333" y="2425"/>
                </a:cxn>
                <a:cxn ang="0">
                  <a:pos x="2333" y="163"/>
                </a:cxn>
                <a:cxn ang="0">
                  <a:pos x="3854" y="163"/>
                </a:cxn>
                <a:cxn ang="0">
                  <a:pos x="3854" y="4142"/>
                </a:cxn>
                <a:cxn ang="0">
                  <a:pos x="5762" y="4142"/>
                </a:cxn>
                <a:cxn ang="0">
                  <a:pos x="5762" y="3979"/>
                </a:cxn>
                <a:cxn ang="0">
                  <a:pos x="5169" y="3979"/>
                </a:cxn>
                <a:cxn ang="0">
                  <a:pos x="4333" y="3979"/>
                </a:cxn>
                <a:cxn ang="0">
                  <a:pos x="4015" y="3979"/>
                </a:cxn>
                <a:cxn ang="0">
                  <a:pos x="4015" y="0"/>
                </a:cxn>
                <a:cxn ang="0">
                  <a:pos x="3114" y="0"/>
                </a:cxn>
              </a:cxnLst>
              <a:rect l="0" t="0" r="r" b="b"/>
              <a:pathLst>
                <a:path w="5762" h="4142">
                  <a:moveTo>
                    <a:pt x="3114" y="0"/>
                  </a:moveTo>
                  <a:lnTo>
                    <a:pt x="2594" y="0"/>
                  </a:lnTo>
                  <a:lnTo>
                    <a:pt x="2246" y="0"/>
                  </a:lnTo>
                  <a:lnTo>
                    <a:pt x="2167" y="0"/>
                  </a:lnTo>
                  <a:lnTo>
                    <a:pt x="2167" y="317"/>
                  </a:lnTo>
                  <a:lnTo>
                    <a:pt x="2167" y="746"/>
                  </a:lnTo>
                  <a:lnTo>
                    <a:pt x="2167" y="2098"/>
                  </a:lnTo>
                  <a:lnTo>
                    <a:pt x="2167" y="2261"/>
                  </a:lnTo>
                  <a:lnTo>
                    <a:pt x="2034" y="2261"/>
                  </a:lnTo>
                  <a:lnTo>
                    <a:pt x="1645" y="2261"/>
                  </a:lnTo>
                  <a:lnTo>
                    <a:pt x="1428" y="2261"/>
                  </a:lnTo>
                  <a:lnTo>
                    <a:pt x="1328" y="2261"/>
                  </a:lnTo>
                  <a:lnTo>
                    <a:pt x="110" y="2261"/>
                  </a:lnTo>
                  <a:lnTo>
                    <a:pt x="0" y="2261"/>
                  </a:lnTo>
                  <a:lnTo>
                    <a:pt x="0" y="2425"/>
                  </a:lnTo>
                  <a:lnTo>
                    <a:pt x="2333" y="2425"/>
                  </a:lnTo>
                  <a:lnTo>
                    <a:pt x="2333" y="163"/>
                  </a:lnTo>
                  <a:lnTo>
                    <a:pt x="3854" y="163"/>
                  </a:lnTo>
                  <a:lnTo>
                    <a:pt x="3854" y="4142"/>
                  </a:lnTo>
                  <a:lnTo>
                    <a:pt x="5762" y="4142"/>
                  </a:lnTo>
                  <a:lnTo>
                    <a:pt x="5762" y="3979"/>
                  </a:lnTo>
                  <a:lnTo>
                    <a:pt x="5169" y="3979"/>
                  </a:lnTo>
                  <a:lnTo>
                    <a:pt x="4333" y="3979"/>
                  </a:lnTo>
                  <a:lnTo>
                    <a:pt x="4015" y="3979"/>
                  </a:lnTo>
                  <a:lnTo>
                    <a:pt x="4015" y="0"/>
                  </a:lnTo>
                  <a:lnTo>
                    <a:pt x="3114" y="0"/>
                  </a:lnTo>
                  <a:close/>
                </a:path>
              </a:pathLst>
            </a:custGeom>
            <a:solidFill>
              <a:srgbClr val="A85700"/>
            </a:solidFill>
            <a:ln w="0">
              <a:solidFill>
                <a:srgbClr val="A85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0"/>
            <p:cNvSpPr>
              <a:spLocks/>
            </p:cNvSpPr>
            <p:nvPr/>
          </p:nvSpPr>
          <p:spPr bwMode="auto">
            <a:xfrm>
              <a:off x="4056" y="945"/>
              <a:ext cx="367" cy="916"/>
            </a:xfrm>
            <a:custGeom>
              <a:avLst/>
              <a:gdLst/>
              <a:ahLst/>
              <a:cxnLst>
                <a:cxn ang="0">
                  <a:pos x="816" y="2376"/>
                </a:cxn>
                <a:cxn ang="0">
                  <a:pos x="895" y="2432"/>
                </a:cxn>
                <a:cxn ang="0">
                  <a:pos x="980" y="2481"/>
                </a:cxn>
                <a:cxn ang="0">
                  <a:pos x="1067" y="2522"/>
                </a:cxn>
                <a:cxn ang="0">
                  <a:pos x="1157" y="2557"/>
                </a:cxn>
                <a:cxn ang="0">
                  <a:pos x="1251" y="2583"/>
                </a:cxn>
                <a:cxn ang="0">
                  <a:pos x="1345" y="2603"/>
                </a:cxn>
                <a:cxn ang="0">
                  <a:pos x="1442" y="2613"/>
                </a:cxn>
                <a:cxn ang="0">
                  <a:pos x="1470" y="2827"/>
                </a:cxn>
                <a:cxn ang="0">
                  <a:pos x="1328" y="2830"/>
                </a:cxn>
                <a:cxn ang="0">
                  <a:pos x="144" y="3160"/>
                </a:cxn>
                <a:cxn ang="0">
                  <a:pos x="1129" y="3268"/>
                </a:cxn>
                <a:cxn ang="0">
                  <a:pos x="110" y="3663"/>
                </a:cxn>
                <a:cxn ang="0">
                  <a:pos x="0" y="4"/>
                </a:cxn>
                <a:cxn ang="0">
                  <a:pos x="298" y="25"/>
                </a:cxn>
                <a:cxn ang="0">
                  <a:pos x="394" y="135"/>
                </a:cxn>
                <a:cxn ang="0">
                  <a:pos x="435" y="253"/>
                </a:cxn>
                <a:cxn ang="0">
                  <a:pos x="439" y="374"/>
                </a:cxn>
                <a:cxn ang="0">
                  <a:pos x="407" y="492"/>
                </a:cxn>
                <a:cxn ang="0">
                  <a:pos x="466" y="1724"/>
                </a:cxn>
                <a:cxn ang="0">
                  <a:pos x="699" y="1702"/>
                </a:cxn>
                <a:cxn ang="0">
                  <a:pos x="725" y="1667"/>
                </a:cxn>
                <a:cxn ang="0">
                  <a:pos x="777" y="1655"/>
                </a:cxn>
                <a:cxn ang="0">
                  <a:pos x="758" y="1818"/>
                </a:cxn>
                <a:cxn ang="0">
                  <a:pos x="470" y="1886"/>
                </a:cxn>
                <a:cxn ang="0">
                  <a:pos x="742" y="1880"/>
                </a:cxn>
                <a:cxn ang="0">
                  <a:pos x="705" y="2024"/>
                </a:cxn>
                <a:cxn ang="0">
                  <a:pos x="476" y="2069"/>
                </a:cxn>
                <a:cxn ang="0">
                  <a:pos x="482" y="2148"/>
                </a:cxn>
                <a:cxn ang="0">
                  <a:pos x="478" y="2229"/>
                </a:cxn>
                <a:cxn ang="0">
                  <a:pos x="456" y="2348"/>
                </a:cxn>
                <a:cxn ang="0">
                  <a:pos x="579" y="2342"/>
                </a:cxn>
                <a:cxn ang="0">
                  <a:pos x="712" y="2343"/>
                </a:cxn>
              </a:cxnLst>
              <a:rect l="0" t="0" r="r" b="b"/>
              <a:pathLst>
                <a:path w="1470" h="3663">
                  <a:moveTo>
                    <a:pt x="781" y="2347"/>
                  </a:moveTo>
                  <a:lnTo>
                    <a:pt x="816" y="2376"/>
                  </a:lnTo>
                  <a:lnTo>
                    <a:pt x="855" y="2404"/>
                  </a:lnTo>
                  <a:lnTo>
                    <a:pt x="895" y="2432"/>
                  </a:lnTo>
                  <a:lnTo>
                    <a:pt x="936" y="2458"/>
                  </a:lnTo>
                  <a:lnTo>
                    <a:pt x="980" y="2481"/>
                  </a:lnTo>
                  <a:lnTo>
                    <a:pt x="1024" y="2502"/>
                  </a:lnTo>
                  <a:lnTo>
                    <a:pt x="1067" y="2522"/>
                  </a:lnTo>
                  <a:lnTo>
                    <a:pt x="1111" y="2541"/>
                  </a:lnTo>
                  <a:lnTo>
                    <a:pt x="1157" y="2557"/>
                  </a:lnTo>
                  <a:lnTo>
                    <a:pt x="1203" y="2571"/>
                  </a:lnTo>
                  <a:lnTo>
                    <a:pt x="1251" y="2583"/>
                  </a:lnTo>
                  <a:lnTo>
                    <a:pt x="1296" y="2595"/>
                  </a:lnTo>
                  <a:lnTo>
                    <a:pt x="1345" y="2603"/>
                  </a:lnTo>
                  <a:lnTo>
                    <a:pt x="1392" y="2608"/>
                  </a:lnTo>
                  <a:lnTo>
                    <a:pt x="1442" y="2613"/>
                  </a:lnTo>
                  <a:lnTo>
                    <a:pt x="1470" y="2613"/>
                  </a:lnTo>
                  <a:lnTo>
                    <a:pt x="1470" y="2827"/>
                  </a:lnTo>
                  <a:lnTo>
                    <a:pt x="1328" y="2968"/>
                  </a:lnTo>
                  <a:lnTo>
                    <a:pt x="1328" y="2830"/>
                  </a:lnTo>
                  <a:lnTo>
                    <a:pt x="165" y="2830"/>
                  </a:lnTo>
                  <a:lnTo>
                    <a:pt x="144" y="3160"/>
                  </a:lnTo>
                  <a:lnTo>
                    <a:pt x="1129" y="3159"/>
                  </a:lnTo>
                  <a:lnTo>
                    <a:pt x="1129" y="3268"/>
                  </a:lnTo>
                  <a:lnTo>
                    <a:pt x="136" y="3268"/>
                  </a:lnTo>
                  <a:lnTo>
                    <a:pt x="110" y="3663"/>
                  </a:lnTo>
                  <a:lnTo>
                    <a:pt x="0" y="3663"/>
                  </a:lnTo>
                  <a:lnTo>
                    <a:pt x="0" y="4"/>
                  </a:lnTo>
                  <a:lnTo>
                    <a:pt x="237" y="0"/>
                  </a:lnTo>
                  <a:lnTo>
                    <a:pt x="298" y="25"/>
                  </a:lnTo>
                  <a:lnTo>
                    <a:pt x="350" y="69"/>
                  </a:lnTo>
                  <a:lnTo>
                    <a:pt x="394" y="135"/>
                  </a:lnTo>
                  <a:lnTo>
                    <a:pt x="419" y="195"/>
                  </a:lnTo>
                  <a:lnTo>
                    <a:pt x="435" y="253"/>
                  </a:lnTo>
                  <a:lnTo>
                    <a:pt x="439" y="313"/>
                  </a:lnTo>
                  <a:lnTo>
                    <a:pt x="439" y="374"/>
                  </a:lnTo>
                  <a:lnTo>
                    <a:pt x="429" y="435"/>
                  </a:lnTo>
                  <a:lnTo>
                    <a:pt x="407" y="492"/>
                  </a:lnTo>
                  <a:lnTo>
                    <a:pt x="380" y="546"/>
                  </a:lnTo>
                  <a:lnTo>
                    <a:pt x="466" y="1724"/>
                  </a:lnTo>
                  <a:lnTo>
                    <a:pt x="695" y="1724"/>
                  </a:lnTo>
                  <a:lnTo>
                    <a:pt x="699" y="1702"/>
                  </a:lnTo>
                  <a:lnTo>
                    <a:pt x="709" y="1681"/>
                  </a:lnTo>
                  <a:lnTo>
                    <a:pt x="725" y="1667"/>
                  </a:lnTo>
                  <a:lnTo>
                    <a:pt x="746" y="1658"/>
                  </a:lnTo>
                  <a:lnTo>
                    <a:pt x="777" y="1655"/>
                  </a:lnTo>
                  <a:lnTo>
                    <a:pt x="821" y="1655"/>
                  </a:lnTo>
                  <a:lnTo>
                    <a:pt x="758" y="1818"/>
                  </a:lnTo>
                  <a:lnTo>
                    <a:pt x="466" y="1818"/>
                  </a:lnTo>
                  <a:lnTo>
                    <a:pt x="470" y="1886"/>
                  </a:lnTo>
                  <a:lnTo>
                    <a:pt x="605" y="1878"/>
                  </a:lnTo>
                  <a:lnTo>
                    <a:pt x="742" y="1880"/>
                  </a:lnTo>
                  <a:lnTo>
                    <a:pt x="714" y="1980"/>
                  </a:lnTo>
                  <a:lnTo>
                    <a:pt x="705" y="2024"/>
                  </a:lnTo>
                  <a:lnTo>
                    <a:pt x="471" y="2024"/>
                  </a:lnTo>
                  <a:lnTo>
                    <a:pt x="476" y="2069"/>
                  </a:lnTo>
                  <a:lnTo>
                    <a:pt x="480" y="2107"/>
                  </a:lnTo>
                  <a:lnTo>
                    <a:pt x="482" y="2148"/>
                  </a:lnTo>
                  <a:lnTo>
                    <a:pt x="480" y="2189"/>
                  </a:lnTo>
                  <a:lnTo>
                    <a:pt x="478" y="2229"/>
                  </a:lnTo>
                  <a:lnTo>
                    <a:pt x="472" y="2268"/>
                  </a:lnTo>
                  <a:lnTo>
                    <a:pt x="456" y="2348"/>
                  </a:lnTo>
                  <a:lnTo>
                    <a:pt x="511" y="2344"/>
                  </a:lnTo>
                  <a:lnTo>
                    <a:pt x="579" y="2342"/>
                  </a:lnTo>
                  <a:lnTo>
                    <a:pt x="645" y="2342"/>
                  </a:lnTo>
                  <a:lnTo>
                    <a:pt x="712" y="2343"/>
                  </a:lnTo>
                  <a:lnTo>
                    <a:pt x="781" y="2347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1"/>
            <p:cNvSpPr>
              <a:spLocks/>
            </p:cNvSpPr>
            <p:nvPr/>
          </p:nvSpPr>
          <p:spPr bwMode="auto">
            <a:xfrm>
              <a:off x="4224" y="960"/>
              <a:ext cx="387" cy="889"/>
            </a:xfrm>
            <a:custGeom>
              <a:avLst/>
              <a:gdLst/>
              <a:ahLst/>
              <a:cxnLst>
                <a:cxn ang="0">
                  <a:pos x="696" y="2498"/>
                </a:cxn>
                <a:cxn ang="0">
                  <a:pos x="555" y="2473"/>
                </a:cxn>
                <a:cxn ang="0">
                  <a:pos x="415" y="2431"/>
                </a:cxn>
                <a:cxn ang="0">
                  <a:pos x="284" y="2371"/>
                </a:cxn>
                <a:cxn ang="0">
                  <a:pos x="159" y="2294"/>
                </a:cxn>
                <a:cxn ang="0">
                  <a:pos x="62" y="2208"/>
                </a:cxn>
                <a:cxn ang="0">
                  <a:pos x="25" y="2137"/>
                </a:cxn>
                <a:cxn ang="0">
                  <a:pos x="4" y="2060"/>
                </a:cxn>
                <a:cxn ang="0">
                  <a:pos x="0" y="1979"/>
                </a:cxn>
                <a:cxn ang="0">
                  <a:pos x="18" y="1870"/>
                </a:cxn>
                <a:cxn ang="0">
                  <a:pos x="62" y="1708"/>
                </a:cxn>
                <a:cxn ang="0">
                  <a:pos x="522" y="670"/>
                </a:cxn>
                <a:cxn ang="0">
                  <a:pos x="589" y="601"/>
                </a:cxn>
                <a:cxn ang="0">
                  <a:pos x="672" y="558"/>
                </a:cxn>
                <a:cxn ang="0">
                  <a:pos x="845" y="485"/>
                </a:cxn>
                <a:cxn ang="0">
                  <a:pos x="819" y="377"/>
                </a:cxn>
                <a:cxn ang="0">
                  <a:pos x="822" y="284"/>
                </a:cxn>
                <a:cxn ang="0">
                  <a:pos x="845" y="192"/>
                </a:cxn>
                <a:cxn ang="0">
                  <a:pos x="890" y="109"/>
                </a:cxn>
                <a:cxn ang="0">
                  <a:pos x="952" y="46"/>
                </a:cxn>
                <a:cxn ang="0">
                  <a:pos x="1015" y="15"/>
                </a:cxn>
                <a:cxn ang="0">
                  <a:pos x="1131" y="0"/>
                </a:cxn>
                <a:cxn ang="0">
                  <a:pos x="1234" y="7"/>
                </a:cxn>
                <a:cxn ang="0">
                  <a:pos x="1332" y="35"/>
                </a:cxn>
                <a:cxn ang="0">
                  <a:pos x="1425" y="164"/>
                </a:cxn>
                <a:cxn ang="0">
                  <a:pos x="1453" y="244"/>
                </a:cxn>
                <a:cxn ang="0">
                  <a:pos x="1463" y="346"/>
                </a:cxn>
                <a:cxn ang="0">
                  <a:pos x="1479" y="513"/>
                </a:cxn>
                <a:cxn ang="0">
                  <a:pos x="1431" y="529"/>
                </a:cxn>
                <a:cxn ang="0">
                  <a:pos x="1400" y="599"/>
                </a:cxn>
                <a:cxn ang="0">
                  <a:pos x="1363" y="650"/>
                </a:cxn>
                <a:cxn ang="0">
                  <a:pos x="1339" y="712"/>
                </a:cxn>
                <a:cxn ang="0">
                  <a:pos x="1210" y="711"/>
                </a:cxn>
                <a:cxn ang="0">
                  <a:pos x="1173" y="940"/>
                </a:cxn>
                <a:cxn ang="0">
                  <a:pos x="1471" y="1292"/>
                </a:cxn>
                <a:cxn ang="0">
                  <a:pos x="1409" y="1639"/>
                </a:cxn>
                <a:cxn ang="0">
                  <a:pos x="1260" y="1638"/>
                </a:cxn>
                <a:cxn ang="0">
                  <a:pos x="1148" y="1562"/>
                </a:cxn>
                <a:cxn ang="0">
                  <a:pos x="1471" y="2038"/>
                </a:cxn>
                <a:cxn ang="0">
                  <a:pos x="1271" y="3347"/>
                </a:cxn>
                <a:cxn ang="0">
                  <a:pos x="1090" y="3321"/>
                </a:cxn>
                <a:cxn ang="0">
                  <a:pos x="1231" y="3428"/>
                </a:cxn>
                <a:cxn ang="0">
                  <a:pos x="1344" y="3522"/>
                </a:cxn>
                <a:cxn ang="0">
                  <a:pos x="732" y="3452"/>
                </a:cxn>
                <a:cxn ang="0">
                  <a:pos x="568" y="3372"/>
                </a:cxn>
                <a:cxn ang="0">
                  <a:pos x="527" y="3307"/>
                </a:cxn>
                <a:cxn ang="0">
                  <a:pos x="498" y="3240"/>
                </a:cxn>
                <a:cxn ang="0">
                  <a:pos x="433" y="3049"/>
                </a:cxn>
                <a:cxn ang="0">
                  <a:pos x="774" y="2717"/>
                </a:cxn>
              </a:cxnLst>
              <a:rect l="0" t="0" r="r" b="b"/>
              <a:pathLst>
                <a:path w="1548" h="3553">
                  <a:moveTo>
                    <a:pt x="774" y="2503"/>
                  </a:moveTo>
                  <a:lnTo>
                    <a:pt x="746" y="2503"/>
                  </a:lnTo>
                  <a:lnTo>
                    <a:pt x="696" y="2498"/>
                  </a:lnTo>
                  <a:lnTo>
                    <a:pt x="649" y="2493"/>
                  </a:lnTo>
                  <a:lnTo>
                    <a:pt x="600" y="2485"/>
                  </a:lnTo>
                  <a:lnTo>
                    <a:pt x="555" y="2473"/>
                  </a:lnTo>
                  <a:lnTo>
                    <a:pt x="507" y="2461"/>
                  </a:lnTo>
                  <a:lnTo>
                    <a:pt x="461" y="2447"/>
                  </a:lnTo>
                  <a:lnTo>
                    <a:pt x="415" y="2431"/>
                  </a:lnTo>
                  <a:lnTo>
                    <a:pt x="371" y="2412"/>
                  </a:lnTo>
                  <a:lnTo>
                    <a:pt x="328" y="2392"/>
                  </a:lnTo>
                  <a:lnTo>
                    <a:pt x="284" y="2371"/>
                  </a:lnTo>
                  <a:lnTo>
                    <a:pt x="240" y="2348"/>
                  </a:lnTo>
                  <a:lnTo>
                    <a:pt x="199" y="2322"/>
                  </a:lnTo>
                  <a:lnTo>
                    <a:pt x="159" y="2294"/>
                  </a:lnTo>
                  <a:lnTo>
                    <a:pt x="120" y="2266"/>
                  </a:lnTo>
                  <a:lnTo>
                    <a:pt x="85" y="2237"/>
                  </a:lnTo>
                  <a:lnTo>
                    <a:pt x="62" y="2208"/>
                  </a:lnTo>
                  <a:lnTo>
                    <a:pt x="50" y="2186"/>
                  </a:lnTo>
                  <a:lnTo>
                    <a:pt x="36" y="2162"/>
                  </a:lnTo>
                  <a:lnTo>
                    <a:pt x="25" y="2137"/>
                  </a:lnTo>
                  <a:lnTo>
                    <a:pt x="16" y="2111"/>
                  </a:lnTo>
                  <a:lnTo>
                    <a:pt x="9" y="2086"/>
                  </a:lnTo>
                  <a:lnTo>
                    <a:pt x="4" y="2060"/>
                  </a:lnTo>
                  <a:lnTo>
                    <a:pt x="0" y="2033"/>
                  </a:lnTo>
                  <a:lnTo>
                    <a:pt x="0" y="2005"/>
                  </a:lnTo>
                  <a:lnTo>
                    <a:pt x="0" y="1979"/>
                  </a:lnTo>
                  <a:lnTo>
                    <a:pt x="3" y="1952"/>
                  </a:lnTo>
                  <a:lnTo>
                    <a:pt x="9" y="1914"/>
                  </a:lnTo>
                  <a:lnTo>
                    <a:pt x="18" y="1870"/>
                  </a:lnTo>
                  <a:lnTo>
                    <a:pt x="46" y="1770"/>
                  </a:lnTo>
                  <a:lnTo>
                    <a:pt x="54" y="1746"/>
                  </a:lnTo>
                  <a:lnTo>
                    <a:pt x="62" y="1708"/>
                  </a:lnTo>
                  <a:lnTo>
                    <a:pt x="125" y="1545"/>
                  </a:lnTo>
                  <a:lnTo>
                    <a:pt x="505" y="697"/>
                  </a:lnTo>
                  <a:lnTo>
                    <a:pt x="522" y="670"/>
                  </a:lnTo>
                  <a:lnTo>
                    <a:pt x="543" y="645"/>
                  </a:lnTo>
                  <a:lnTo>
                    <a:pt x="563" y="621"/>
                  </a:lnTo>
                  <a:lnTo>
                    <a:pt x="589" y="601"/>
                  </a:lnTo>
                  <a:lnTo>
                    <a:pt x="614" y="585"/>
                  </a:lnTo>
                  <a:lnTo>
                    <a:pt x="644" y="569"/>
                  </a:lnTo>
                  <a:lnTo>
                    <a:pt x="672" y="558"/>
                  </a:lnTo>
                  <a:lnTo>
                    <a:pt x="705" y="550"/>
                  </a:lnTo>
                  <a:lnTo>
                    <a:pt x="783" y="549"/>
                  </a:lnTo>
                  <a:lnTo>
                    <a:pt x="845" y="485"/>
                  </a:lnTo>
                  <a:lnTo>
                    <a:pt x="830" y="439"/>
                  </a:lnTo>
                  <a:lnTo>
                    <a:pt x="823" y="408"/>
                  </a:lnTo>
                  <a:lnTo>
                    <a:pt x="819" y="377"/>
                  </a:lnTo>
                  <a:lnTo>
                    <a:pt x="817" y="346"/>
                  </a:lnTo>
                  <a:lnTo>
                    <a:pt x="818" y="315"/>
                  </a:lnTo>
                  <a:lnTo>
                    <a:pt x="822" y="284"/>
                  </a:lnTo>
                  <a:lnTo>
                    <a:pt x="828" y="253"/>
                  </a:lnTo>
                  <a:lnTo>
                    <a:pt x="835" y="221"/>
                  </a:lnTo>
                  <a:lnTo>
                    <a:pt x="845" y="192"/>
                  </a:lnTo>
                  <a:lnTo>
                    <a:pt x="858" y="163"/>
                  </a:lnTo>
                  <a:lnTo>
                    <a:pt x="873" y="136"/>
                  </a:lnTo>
                  <a:lnTo>
                    <a:pt x="890" y="109"/>
                  </a:lnTo>
                  <a:lnTo>
                    <a:pt x="909" y="85"/>
                  </a:lnTo>
                  <a:lnTo>
                    <a:pt x="932" y="60"/>
                  </a:lnTo>
                  <a:lnTo>
                    <a:pt x="952" y="46"/>
                  </a:lnTo>
                  <a:lnTo>
                    <a:pt x="970" y="32"/>
                  </a:lnTo>
                  <a:lnTo>
                    <a:pt x="993" y="24"/>
                  </a:lnTo>
                  <a:lnTo>
                    <a:pt x="1015" y="15"/>
                  </a:lnTo>
                  <a:lnTo>
                    <a:pt x="1039" y="7"/>
                  </a:lnTo>
                  <a:lnTo>
                    <a:pt x="1082" y="1"/>
                  </a:lnTo>
                  <a:lnTo>
                    <a:pt x="1131" y="0"/>
                  </a:lnTo>
                  <a:lnTo>
                    <a:pt x="1165" y="1"/>
                  </a:lnTo>
                  <a:lnTo>
                    <a:pt x="1200" y="2"/>
                  </a:lnTo>
                  <a:lnTo>
                    <a:pt x="1234" y="7"/>
                  </a:lnTo>
                  <a:lnTo>
                    <a:pt x="1268" y="15"/>
                  </a:lnTo>
                  <a:lnTo>
                    <a:pt x="1301" y="24"/>
                  </a:lnTo>
                  <a:lnTo>
                    <a:pt x="1332" y="35"/>
                  </a:lnTo>
                  <a:lnTo>
                    <a:pt x="1364" y="48"/>
                  </a:lnTo>
                  <a:lnTo>
                    <a:pt x="1459" y="97"/>
                  </a:lnTo>
                  <a:lnTo>
                    <a:pt x="1425" y="164"/>
                  </a:lnTo>
                  <a:lnTo>
                    <a:pt x="1433" y="178"/>
                  </a:lnTo>
                  <a:lnTo>
                    <a:pt x="1444" y="210"/>
                  </a:lnTo>
                  <a:lnTo>
                    <a:pt x="1453" y="244"/>
                  </a:lnTo>
                  <a:lnTo>
                    <a:pt x="1459" y="279"/>
                  </a:lnTo>
                  <a:lnTo>
                    <a:pt x="1461" y="312"/>
                  </a:lnTo>
                  <a:lnTo>
                    <a:pt x="1463" y="346"/>
                  </a:lnTo>
                  <a:lnTo>
                    <a:pt x="1459" y="390"/>
                  </a:lnTo>
                  <a:lnTo>
                    <a:pt x="1441" y="401"/>
                  </a:lnTo>
                  <a:lnTo>
                    <a:pt x="1479" y="513"/>
                  </a:lnTo>
                  <a:lnTo>
                    <a:pt x="1475" y="521"/>
                  </a:lnTo>
                  <a:lnTo>
                    <a:pt x="1459" y="525"/>
                  </a:lnTo>
                  <a:lnTo>
                    <a:pt x="1431" y="529"/>
                  </a:lnTo>
                  <a:lnTo>
                    <a:pt x="1433" y="554"/>
                  </a:lnTo>
                  <a:lnTo>
                    <a:pt x="1429" y="580"/>
                  </a:lnTo>
                  <a:lnTo>
                    <a:pt x="1400" y="599"/>
                  </a:lnTo>
                  <a:lnTo>
                    <a:pt x="1400" y="627"/>
                  </a:lnTo>
                  <a:lnTo>
                    <a:pt x="1375" y="635"/>
                  </a:lnTo>
                  <a:lnTo>
                    <a:pt x="1363" y="650"/>
                  </a:lnTo>
                  <a:lnTo>
                    <a:pt x="1365" y="678"/>
                  </a:lnTo>
                  <a:lnTo>
                    <a:pt x="1359" y="701"/>
                  </a:lnTo>
                  <a:lnTo>
                    <a:pt x="1339" y="712"/>
                  </a:lnTo>
                  <a:lnTo>
                    <a:pt x="1314" y="716"/>
                  </a:lnTo>
                  <a:lnTo>
                    <a:pt x="1276" y="712"/>
                  </a:lnTo>
                  <a:lnTo>
                    <a:pt x="1210" y="711"/>
                  </a:lnTo>
                  <a:lnTo>
                    <a:pt x="1148" y="722"/>
                  </a:lnTo>
                  <a:lnTo>
                    <a:pt x="1123" y="752"/>
                  </a:lnTo>
                  <a:lnTo>
                    <a:pt x="1173" y="940"/>
                  </a:lnTo>
                  <a:lnTo>
                    <a:pt x="1471" y="1226"/>
                  </a:lnTo>
                  <a:lnTo>
                    <a:pt x="1548" y="1292"/>
                  </a:lnTo>
                  <a:lnTo>
                    <a:pt x="1471" y="1292"/>
                  </a:lnTo>
                  <a:lnTo>
                    <a:pt x="1471" y="1609"/>
                  </a:lnTo>
                  <a:lnTo>
                    <a:pt x="1455" y="1619"/>
                  </a:lnTo>
                  <a:lnTo>
                    <a:pt x="1409" y="1639"/>
                  </a:lnTo>
                  <a:lnTo>
                    <a:pt x="1360" y="1648"/>
                  </a:lnTo>
                  <a:lnTo>
                    <a:pt x="1309" y="1648"/>
                  </a:lnTo>
                  <a:lnTo>
                    <a:pt x="1260" y="1638"/>
                  </a:lnTo>
                  <a:lnTo>
                    <a:pt x="1214" y="1618"/>
                  </a:lnTo>
                  <a:lnTo>
                    <a:pt x="1173" y="1590"/>
                  </a:lnTo>
                  <a:lnTo>
                    <a:pt x="1148" y="1562"/>
                  </a:lnTo>
                  <a:lnTo>
                    <a:pt x="1123" y="1532"/>
                  </a:lnTo>
                  <a:lnTo>
                    <a:pt x="1059" y="1975"/>
                  </a:lnTo>
                  <a:lnTo>
                    <a:pt x="1471" y="2038"/>
                  </a:lnTo>
                  <a:lnTo>
                    <a:pt x="1471" y="3390"/>
                  </a:lnTo>
                  <a:lnTo>
                    <a:pt x="1367" y="3370"/>
                  </a:lnTo>
                  <a:lnTo>
                    <a:pt x="1271" y="3347"/>
                  </a:lnTo>
                  <a:lnTo>
                    <a:pt x="1176" y="3316"/>
                  </a:lnTo>
                  <a:lnTo>
                    <a:pt x="1084" y="3291"/>
                  </a:lnTo>
                  <a:lnTo>
                    <a:pt x="1090" y="3321"/>
                  </a:lnTo>
                  <a:lnTo>
                    <a:pt x="1119" y="3366"/>
                  </a:lnTo>
                  <a:lnTo>
                    <a:pt x="1154" y="3393"/>
                  </a:lnTo>
                  <a:lnTo>
                    <a:pt x="1231" y="3428"/>
                  </a:lnTo>
                  <a:lnTo>
                    <a:pt x="1338" y="3463"/>
                  </a:lnTo>
                  <a:lnTo>
                    <a:pt x="1344" y="3497"/>
                  </a:lnTo>
                  <a:lnTo>
                    <a:pt x="1344" y="3522"/>
                  </a:lnTo>
                  <a:lnTo>
                    <a:pt x="1338" y="3553"/>
                  </a:lnTo>
                  <a:lnTo>
                    <a:pt x="949" y="3553"/>
                  </a:lnTo>
                  <a:lnTo>
                    <a:pt x="732" y="3452"/>
                  </a:lnTo>
                  <a:lnTo>
                    <a:pt x="632" y="3402"/>
                  </a:lnTo>
                  <a:lnTo>
                    <a:pt x="593" y="3390"/>
                  </a:lnTo>
                  <a:lnTo>
                    <a:pt x="568" y="3372"/>
                  </a:lnTo>
                  <a:lnTo>
                    <a:pt x="545" y="3352"/>
                  </a:lnTo>
                  <a:lnTo>
                    <a:pt x="533" y="3334"/>
                  </a:lnTo>
                  <a:lnTo>
                    <a:pt x="527" y="3307"/>
                  </a:lnTo>
                  <a:lnTo>
                    <a:pt x="527" y="3285"/>
                  </a:lnTo>
                  <a:lnTo>
                    <a:pt x="529" y="3261"/>
                  </a:lnTo>
                  <a:lnTo>
                    <a:pt x="498" y="3240"/>
                  </a:lnTo>
                  <a:lnTo>
                    <a:pt x="449" y="3198"/>
                  </a:lnTo>
                  <a:lnTo>
                    <a:pt x="433" y="3158"/>
                  </a:lnTo>
                  <a:lnTo>
                    <a:pt x="433" y="3049"/>
                  </a:lnTo>
                  <a:lnTo>
                    <a:pt x="469" y="2989"/>
                  </a:lnTo>
                  <a:lnTo>
                    <a:pt x="632" y="2858"/>
                  </a:lnTo>
                  <a:lnTo>
                    <a:pt x="774" y="2717"/>
                  </a:lnTo>
                  <a:lnTo>
                    <a:pt x="966" y="2523"/>
                  </a:lnTo>
                  <a:lnTo>
                    <a:pt x="774" y="2503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auto">
            <a:xfrm>
              <a:off x="4388" y="1823"/>
              <a:ext cx="24" cy="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1"/>
                </a:cxn>
                <a:cxn ang="0">
                  <a:pos x="100" y="151"/>
                </a:cxn>
                <a:cxn ang="0">
                  <a:pos x="100" y="50"/>
                </a:cxn>
                <a:cxn ang="0">
                  <a:pos x="0" y="0"/>
                </a:cxn>
              </a:cxnLst>
              <a:rect l="0" t="0" r="r" b="b"/>
              <a:pathLst>
                <a:path w="100" h="151">
                  <a:moveTo>
                    <a:pt x="0" y="0"/>
                  </a:moveTo>
                  <a:lnTo>
                    <a:pt x="0" y="151"/>
                  </a:lnTo>
                  <a:lnTo>
                    <a:pt x="100" y="151"/>
                  </a:lnTo>
                  <a:lnTo>
                    <a:pt x="100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3"/>
            <p:cNvSpPr>
              <a:spLocks/>
            </p:cNvSpPr>
            <p:nvPr/>
          </p:nvSpPr>
          <p:spPr bwMode="auto">
            <a:xfrm>
              <a:off x="5139" y="1089"/>
              <a:ext cx="343" cy="1201"/>
            </a:xfrm>
            <a:custGeom>
              <a:avLst/>
              <a:gdLst/>
              <a:ahLst/>
              <a:cxnLst>
                <a:cxn ang="0">
                  <a:pos x="887" y="2728"/>
                </a:cxn>
                <a:cxn ang="0">
                  <a:pos x="885" y="3414"/>
                </a:cxn>
                <a:cxn ang="0">
                  <a:pos x="928" y="4058"/>
                </a:cxn>
                <a:cxn ang="0">
                  <a:pos x="837" y="4663"/>
                </a:cxn>
                <a:cxn ang="0">
                  <a:pos x="2" y="4787"/>
                </a:cxn>
                <a:cxn ang="0">
                  <a:pos x="138" y="4732"/>
                </a:cxn>
                <a:cxn ang="0">
                  <a:pos x="342" y="4616"/>
                </a:cxn>
                <a:cxn ang="0">
                  <a:pos x="435" y="4342"/>
                </a:cxn>
                <a:cxn ang="0">
                  <a:pos x="230" y="2715"/>
                </a:cxn>
                <a:cxn ang="0">
                  <a:pos x="147" y="1976"/>
                </a:cxn>
                <a:cxn ang="0">
                  <a:pos x="117" y="1785"/>
                </a:cxn>
                <a:cxn ang="0">
                  <a:pos x="160" y="1474"/>
                </a:cxn>
                <a:cxn ang="0">
                  <a:pos x="234" y="1167"/>
                </a:cxn>
                <a:cxn ang="0">
                  <a:pos x="337" y="868"/>
                </a:cxn>
                <a:cxn ang="0">
                  <a:pos x="359" y="725"/>
                </a:cxn>
                <a:cxn ang="0">
                  <a:pos x="219" y="585"/>
                </a:cxn>
                <a:cxn ang="0">
                  <a:pos x="186" y="519"/>
                </a:cxn>
                <a:cxn ang="0">
                  <a:pos x="155" y="375"/>
                </a:cxn>
                <a:cxn ang="0">
                  <a:pos x="163" y="343"/>
                </a:cxn>
                <a:cxn ang="0">
                  <a:pos x="262" y="242"/>
                </a:cxn>
                <a:cxn ang="0">
                  <a:pos x="300" y="163"/>
                </a:cxn>
                <a:cxn ang="0">
                  <a:pos x="362" y="96"/>
                </a:cxn>
                <a:cxn ang="0">
                  <a:pos x="378" y="13"/>
                </a:cxn>
                <a:cxn ang="0">
                  <a:pos x="501" y="10"/>
                </a:cxn>
                <a:cxn ang="0">
                  <a:pos x="623" y="61"/>
                </a:cxn>
                <a:cxn ang="0">
                  <a:pos x="764" y="160"/>
                </a:cxn>
                <a:cxn ang="0">
                  <a:pos x="865" y="301"/>
                </a:cxn>
                <a:cxn ang="0">
                  <a:pos x="872" y="406"/>
                </a:cxn>
                <a:cxn ang="0">
                  <a:pos x="839" y="504"/>
                </a:cxn>
                <a:cxn ang="0">
                  <a:pos x="769" y="583"/>
                </a:cxn>
                <a:cxn ang="0">
                  <a:pos x="699" y="621"/>
                </a:cxn>
                <a:cxn ang="0">
                  <a:pos x="907" y="903"/>
                </a:cxn>
                <a:cxn ang="0">
                  <a:pos x="979" y="1261"/>
                </a:cxn>
                <a:cxn ang="0">
                  <a:pos x="1045" y="1541"/>
                </a:cxn>
                <a:cxn ang="0">
                  <a:pos x="1069" y="1665"/>
                </a:cxn>
                <a:cxn ang="0">
                  <a:pos x="1095" y="1741"/>
                </a:cxn>
                <a:cxn ang="0">
                  <a:pos x="1126" y="2059"/>
                </a:cxn>
                <a:cxn ang="0">
                  <a:pos x="1274" y="2154"/>
                </a:cxn>
                <a:cxn ang="0">
                  <a:pos x="1269" y="2216"/>
                </a:cxn>
                <a:cxn ang="0">
                  <a:pos x="1329" y="2276"/>
                </a:cxn>
                <a:cxn ang="0">
                  <a:pos x="1373" y="2344"/>
                </a:cxn>
                <a:cxn ang="0">
                  <a:pos x="1330" y="2443"/>
                </a:cxn>
                <a:cxn ang="0">
                  <a:pos x="1305" y="2477"/>
                </a:cxn>
                <a:cxn ang="0">
                  <a:pos x="913" y="2435"/>
                </a:cxn>
              </a:cxnLst>
              <a:rect l="0" t="0" r="r" b="b"/>
              <a:pathLst>
                <a:path w="1373" h="4807">
                  <a:moveTo>
                    <a:pt x="913" y="2435"/>
                  </a:moveTo>
                  <a:lnTo>
                    <a:pt x="908" y="2591"/>
                  </a:lnTo>
                  <a:lnTo>
                    <a:pt x="887" y="2728"/>
                  </a:lnTo>
                  <a:lnTo>
                    <a:pt x="837" y="3039"/>
                  </a:lnTo>
                  <a:lnTo>
                    <a:pt x="866" y="3248"/>
                  </a:lnTo>
                  <a:lnTo>
                    <a:pt x="885" y="3414"/>
                  </a:lnTo>
                  <a:lnTo>
                    <a:pt x="897" y="3577"/>
                  </a:lnTo>
                  <a:lnTo>
                    <a:pt x="922" y="3819"/>
                  </a:lnTo>
                  <a:lnTo>
                    <a:pt x="928" y="4058"/>
                  </a:lnTo>
                  <a:lnTo>
                    <a:pt x="913" y="4517"/>
                  </a:lnTo>
                  <a:lnTo>
                    <a:pt x="901" y="4663"/>
                  </a:lnTo>
                  <a:lnTo>
                    <a:pt x="837" y="4663"/>
                  </a:lnTo>
                  <a:lnTo>
                    <a:pt x="836" y="4807"/>
                  </a:lnTo>
                  <a:lnTo>
                    <a:pt x="0" y="4807"/>
                  </a:lnTo>
                  <a:lnTo>
                    <a:pt x="2" y="4787"/>
                  </a:lnTo>
                  <a:lnTo>
                    <a:pt x="18" y="4764"/>
                  </a:lnTo>
                  <a:lnTo>
                    <a:pt x="58" y="4754"/>
                  </a:lnTo>
                  <a:lnTo>
                    <a:pt x="138" y="4732"/>
                  </a:lnTo>
                  <a:lnTo>
                    <a:pt x="230" y="4700"/>
                  </a:lnTo>
                  <a:lnTo>
                    <a:pt x="290" y="4662"/>
                  </a:lnTo>
                  <a:lnTo>
                    <a:pt x="342" y="4616"/>
                  </a:lnTo>
                  <a:lnTo>
                    <a:pt x="384" y="4545"/>
                  </a:lnTo>
                  <a:lnTo>
                    <a:pt x="418" y="4458"/>
                  </a:lnTo>
                  <a:lnTo>
                    <a:pt x="435" y="4342"/>
                  </a:lnTo>
                  <a:lnTo>
                    <a:pt x="424" y="4087"/>
                  </a:lnTo>
                  <a:lnTo>
                    <a:pt x="308" y="3402"/>
                  </a:lnTo>
                  <a:lnTo>
                    <a:pt x="230" y="2715"/>
                  </a:lnTo>
                  <a:lnTo>
                    <a:pt x="120" y="2029"/>
                  </a:lnTo>
                  <a:lnTo>
                    <a:pt x="147" y="2002"/>
                  </a:lnTo>
                  <a:lnTo>
                    <a:pt x="147" y="1976"/>
                  </a:lnTo>
                  <a:lnTo>
                    <a:pt x="106" y="1919"/>
                  </a:lnTo>
                  <a:lnTo>
                    <a:pt x="108" y="1889"/>
                  </a:lnTo>
                  <a:lnTo>
                    <a:pt x="117" y="1785"/>
                  </a:lnTo>
                  <a:lnTo>
                    <a:pt x="127" y="1681"/>
                  </a:lnTo>
                  <a:lnTo>
                    <a:pt x="142" y="1577"/>
                  </a:lnTo>
                  <a:lnTo>
                    <a:pt x="160" y="1474"/>
                  </a:lnTo>
                  <a:lnTo>
                    <a:pt x="181" y="1370"/>
                  </a:lnTo>
                  <a:lnTo>
                    <a:pt x="205" y="1267"/>
                  </a:lnTo>
                  <a:lnTo>
                    <a:pt x="234" y="1167"/>
                  </a:lnTo>
                  <a:lnTo>
                    <a:pt x="265" y="1066"/>
                  </a:lnTo>
                  <a:lnTo>
                    <a:pt x="300" y="967"/>
                  </a:lnTo>
                  <a:lnTo>
                    <a:pt x="337" y="868"/>
                  </a:lnTo>
                  <a:lnTo>
                    <a:pt x="337" y="755"/>
                  </a:lnTo>
                  <a:lnTo>
                    <a:pt x="359" y="737"/>
                  </a:lnTo>
                  <a:lnTo>
                    <a:pt x="359" y="725"/>
                  </a:lnTo>
                  <a:lnTo>
                    <a:pt x="347" y="699"/>
                  </a:lnTo>
                  <a:lnTo>
                    <a:pt x="291" y="650"/>
                  </a:lnTo>
                  <a:lnTo>
                    <a:pt x="219" y="585"/>
                  </a:lnTo>
                  <a:lnTo>
                    <a:pt x="201" y="573"/>
                  </a:lnTo>
                  <a:lnTo>
                    <a:pt x="186" y="549"/>
                  </a:lnTo>
                  <a:lnTo>
                    <a:pt x="186" y="519"/>
                  </a:lnTo>
                  <a:lnTo>
                    <a:pt x="196" y="409"/>
                  </a:lnTo>
                  <a:lnTo>
                    <a:pt x="167" y="385"/>
                  </a:lnTo>
                  <a:lnTo>
                    <a:pt x="155" y="375"/>
                  </a:lnTo>
                  <a:lnTo>
                    <a:pt x="153" y="364"/>
                  </a:lnTo>
                  <a:lnTo>
                    <a:pt x="155" y="351"/>
                  </a:lnTo>
                  <a:lnTo>
                    <a:pt x="163" y="343"/>
                  </a:lnTo>
                  <a:lnTo>
                    <a:pt x="172" y="336"/>
                  </a:lnTo>
                  <a:lnTo>
                    <a:pt x="259" y="264"/>
                  </a:lnTo>
                  <a:lnTo>
                    <a:pt x="262" y="242"/>
                  </a:lnTo>
                  <a:lnTo>
                    <a:pt x="269" y="219"/>
                  </a:lnTo>
                  <a:lnTo>
                    <a:pt x="282" y="192"/>
                  </a:lnTo>
                  <a:lnTo>
                    <a:pt x="300" y="163"/>
                  </a:lnTo>
                  <a:lnTo>
                    <a:pt x="316" y="142"/>
                  </a:lnTo>
                  <a:lnTo>
                    <a:pt x="332" y="123"/>
                  </a:lnTo>
                  <a:lnTo>
                    <a:pt x="362" y="96"/>
                  </a:lnTo>
                  <a:lnTo>
                    <a:pt x="358" y="71"/>
                  </a:lnTo>
                  <a:lnTo>
                    <a:pt x="361" y="44"/>
                  </a:lnTo>
                  <a:lnTo>
                    <a:pt x="378" y="13"/>
                  </a:lnTo>
                  <a:lnTo>
                    <a:pt x="408" y="0"/>
                  </a:lnTo>
                  <a:lnTo>
                    <a:pt x="454" y="0"/>
                  </a:lnTo>
                  <a:lnTo>
                    <a:pt x="501" y="10"/>
                  </a:lnTo>
                  <a:lnTo>
                    <a:pt x="540" y="25"/>
                  </a:lnTo>
                  <a:lnTo>
                    <a:pt x="582" y="41"/>
                  </a:lnTo>
                  <a:lnTo>
                    <a:pt x="623" y="61"/>
                  </a:lnTo>
                  <a:lnTo>
                    <a:pt x="661" y="82"/>
                  </a:lnTo>
                  <a:lnTo>
                    <a:pt x="730" y="132"/>
                  </a:lnTo>
                  <a:lnTo>
                    <a:pt x="764" y="160"/>
                  </a:lnTo>
                  <a:lnTo>
                    <a:pt x="825" y="222"/>
                  </a:lnTo>
                  <a:lnTo>
                    <a:pt x="857" y="277"/>
                  </a:lnTo>
                  <a:lnTo>
                    <a:pt x="865" y="301"/>
                  </a:lnTo>
                  <a:lnTo>
                    <a:pt x="873" y="354"/>
                  </a:lnTo>
                  <a:lnTo>
                    <a:pt x="873" y="380"/>
                  </a:lnTo>
                  <a:lnTo>
                    <a:pt x="872" y="406"/>
                  </a:lnTo>
                  <a:lnTo>
                    <a:pt x="860" y="458"/>
                  </a:lnTo>
                  <a:lnTo>
                    <a:pt x="851" y="481"/>
                  </a:lnTo>
                  <a:lnTo>
                    <a:pt x="839" y="504"/>
                  </a:lnTo>
                  <a:lnTo>
                    <a:pt x="806" y="548"/>
                  </a:lnTo>
                  <a:lnTo>
                    <a:pt x="789" y="567"/>
                  </a:lnTo>
                  <a:lnTo>
                    <a:pt x="769" y="583"/>
                  </a:lnTo>
                  <a:lnTo>
                    <a:pt x="725" y="610"/>
                  </a:lnTo>
                  <a:lnTo>
                    <a:pt x="700" y="620"/>
                  </a:lnTo>
                  <a:lnTo>
                    <a:pt x="699" y="621"/>
                  </a:lnTo>
                  <a:lnTo>
                    <a:pt x="773" y="695"/>
                  </a:lnTo>
                  <a:lnTo>
                    <a:pt x="847" y="793"/>
                  </a:lnTo>
                  <a:lnTo>
                    <a:pt x="907" y="903"/>
                  </a:lnTo>
                  <a:lnTo>
                    <a:pt x="948" y="1019"/>
                  </a:lnTo>
                  <a:lnTo>
                    <a:pt x="973" y="1138"/>
                  </a:lnTo>
                  <a:lnTo>
                    <a:pt x="979" y="1261"/>
                  </a:lnTo>
                  <a:lnTo>
                    <a:pt x="992" y="1526"/>
                  </a:lnTo>
                  <a:lnTo>
                    <a:pt x="1017" y="1530"/>
                  </a:lnTo>
                  <a:lnTo>
                    <a:pt x="1045" y="1541"/>
                  </a:lnTo>
                  <a:lnTo>
                    <a:pt x="1063" y="1570"/>
                  </a:lnTo>
                  <a:lnTo>
                    <a:pt x="1068" y="1611"/>
                  </a:lnTo>
                  <a:lnTo>
                    <a:pt x="1069" y="1665"/>
                  </a:lnTo>
                  <a:lnTo>
                    <a:pt x="1091" y="1675"/>
                  </a:lnTo>
                  <a:lnTo>
                    <a:pt x="1100" y="1711"/>
                  </a:lnTo>
                  <a:lnTo>
                    <a:pt x="1095" y="1741"/>
                  </a:lnTo>
                  <a:lnTo>
                    <a:pt x="1086" y="1772"/>
                  </a:lnTo>
                  <a:lnTo>
                    <a:pt x="1132" y="2038"/>
                  </a:lnTo>
                  <a:lnTo>
                    <a:pt x="1126" y="2059"/>
                  </a:lnTo>
                  <a:lnTo>
                    <a:pt x="1192" y="2141"/>
                  </a:lnTo>
                  <a:lnTo>
                    <a:pt x="1249" y="2124"/>
                  </a:lnTo>
                  <a:lnTo>
                    <a:pt x="1274" y="2154"/>
                  </a:lnTo>
                  <a:lnTo>
                    <a:pt x="1248" y="2174"/>
                  </a:lnTo>
                  <a:lnTo>
                    <a:pt x="1249" y="2200"/>
                  </a:lnTo>
                  <a:lnTo>
                    <a:pt x="1269" y="2216"/>
                  </a:lnTo>
                  <a:lnTo>
                    <a:pt x="1202" y="2238"/>
                  </a:lnTo>
                  <a:lnTo>
                    <a:pt x="1257" y="2299"/>
                  </a:lnTo>
                  <a:lnTo>
                    <a:pt x="1329" y="2276"/>
                  </a:lnTo>
                  <a:lnTo>
                    <a:pt x="1334" y="2311"/>
                  </a:lnTo>
                  <a:lnTo>
                    <a:pt x="1369" y="2298"/>
                  </a:lnTo>
                  <a:lnTo>
                    <a:pt x="1373" y="2344"/>
                  </a:lnTo>
                  <a:lnTo>
                    <a:pt x="1303" y="2363"/>
                  </a:lnTo>
                  <a:lnTo>
                    <a:pt x="1356" y="2416"/>
                  </a:lnTo>
                  <a:lnTo>
                    <a:pt x="1330" y="2443"/>
                  </a:lnTo>
                  <a:lnTo>
                    <a:pt x="1369" y="2468"/>
                  </a:lnTo>
                  <a:lnTo>
                    <a:pt x="1341" y="2494"/>
                  </a:lnTo>
                  <a:lnTo>
                    <a:pt x="1305" y="2477"/>
                  </a:lnTo>
                  <a:lnTo>
                    <a:pt x="1282" y="2494"/>
                  </a:lnTo>
                  <a:lnTo>
                    <a:pt x="913" y="2298"/>
                  </a:lnTo>
                  <a:lnTo>
                    <a:pt x="913" y="2435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4"/>
            <p:cNvSpPr>
              <a:spLocks/>
            </p:cNvSpPr>
            <p:nvPr/>
          </p:nvSpPr>
          <p:spPr bwMode="auto">
            <a:xfrm>
              <a:off x="4705" y="1281"/>
              <a:ext cx="130" cy="15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6" y="27"/>
                </a:cxn>
                <a:cxn ang="0">
                  <a:pos x="93" y="16"/>
                </a:cxn>
                <a:cxn ang="0">
                  <a:pos x="144" y="11"/>
                </a:cxn>
                <a:cxn ang="0">
                  <a:pos x="205" y="18"/>
                </a:cxn>
                <a:cxn ang="0">
                  <a:pos x="257" y="6"/>
                </a:cxn>
                <a:cxn ang="0">
                  <a:pos x="318" y="0"/>
                </a:cxn>
                <a:cxn ang="0">
                  <a:pos x="393" y="12"/>
                </a:cxn>
                <a:cxn ang="0">
                  <a:pos x="519" y="58"/>
                </a:cxn>
                <a:cxn ang="0">
                  <a:pos x="0" y="58"/>
                </a:cxn>
              </a:cxnLst>
              <a:rect l="0" t="0" r="r" b="b"/>
              <a:pathLst>
                <a:path w="519" h="58">
                  <a:moveTo>
                    <a:pt x="0" y="58"/>
                  </a:moveTo>
                  <a:lnTo>
                    <a:pt x="56" y="27"/>
                  </a:lnTo>
                  <a:lnTo>
                    <a:pt x="93" y="16"/>
                  </a:lnTo>
                  <a:lnTo>
                    <a:pt x="144" y="11"/>
                  </a:lnTo>
                  <a:lnTo>
                    <a:pt x="205" y="18"/>
                  </a:lnTo>
                  <a:lnTo>
                    <a:pt x="257" y="6"/>
                  </a:lnTo>
                  <a:lnTo>
                    <a:pt x="318" y="0"/>
                  </a:lnTo>
                  <a:lnTo>
                    <a:pt x="393" y="12"/>
                  </a:lnTo>
                  <a:lnTo>
                    <a:pt x="519" y="58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1" name="Text Box 64"/>
          <p:cNvSpPr txBox="1">
            <a:spLocks noChangeArrowheads="1"/>
          </p:cNvSpPr>
          <p:nvPr/>
        </p:nvSpPr>
        <p:spPr bwMode="auto">
          <a:xfrm rot="16200000">
            <a:off x="999324" y="5553877"/>
            <a:ext cx="461665" cy="200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anchorCtr="1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Carey et al. (2012)</a:t>
            </a:r>
          </a:p>
        </p:txBody>
      </p:sp>
      <p:graphicFrame>
        <p:nvGraphicFramePr>
          <p:cNvPr id="35843" name="Chart 2"/>
          <p:cNvGraphicFramePr>
            <a:graphicFrameLocks/>
          </p:cNvGraphicFramePr>
          <p:nvPr/>
        </p:nvGraphicFramePr>
        <p:xfrm>
          <a:off x="152400" y="1524000"/>
          <a:ext cx="6553200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7547502" imgH="4493141" progId="Excel.Sheet.8">
                  <p:embed/>
                </p:oleObj>
              </mc:Choice>
              <mc:Fallback>
                <p:oleObj r:id="rId3" imgW="7547502" imgH="4493141" progId="Excel.Sheet.8">
                  <p:embed/>
                  <p:pic>
                    <p:nvPicPr>
                      <p:cNvPr id="0" name="Char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0"/>
                        <a:ext cx="6553200" cy="388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990600" y="4648200"/>
            <a:ext cx="53340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 rot="16200000">
            <a:off x="4493569" y="1450032"/>
            <a:ext cx="461665" cy="3048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Twice the cost benefits</a:t>
            </a: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 rot="16200000">
            <a:off x="2452926" y="2943374"/>
            <a:ext cx="1723549" cy="38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>
              <a:defRPr/>
            </a:pPr>
            <a:r>
              <a:rPr lang="en-US" sz="8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}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7C1E2E"/>
                </a:solidFill>
              </a:rPr>
              <a:t>Key Moments in NADCP History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0" y="381000"/>
            <a:ext cx="9144000" cy="914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3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Structre</a:t>
            </a:r>
            <a:endParaRPr kumimoji="0" lang="en-US" sz="5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graphicFrame>
        <p:nvGraphicFramePr>
          <p:cNvPr id="27649" name="Chart 10"/>
          <p:cNvGraphicFramePr>
            <a:graphicFrameLocks/>
          </p:cNvGraphicFramePr>
          <p:nvPr/>
        </p:nvGraphicFramePr>
        <p:xfrm>
          <a:off x="152400" y="1905000"/>
          <a:ext cx="6553200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7620660" imgH="4566300" progId="Excel.Sheet.8">
                  <p:embed/>
                </p:oleObj>
              </mc:Choice>
              <mc:Fallback>
                <p:oleObj name="Chart" r:id="rId3" imgW="7620660" imgH="4566300" progId="Excel.Sheet.8">
                  <p:embed/>
                  <p:pic>
                    <p:nvPicPr>
                      <p:cNvPr id="0" name="Char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905000"/>
                        <a:ext cx="6553200" cy="441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43000" y="5802868"/>
            <a:ext cx="525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057400" y="5498068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00600" y="5498068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 rot="16200000">
            <a:off x="4303067" y="2321867"/>
            <a:ext cx="46166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anchorCtr="1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Twice the cost benefit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 rot="16200000">
            <a:off x="2331305" y="3474303"/>
            <a:ext cx="1661993" cy="38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 algn="l">
              <a:defRPr/>
            </a:pPr>
            <a:r>
              <a:rPr lang="en-US" sz="7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}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0" y="152400"/>
            <a:ext cx="9144000" cy="1143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Status Hearings</a:t>
            </a:r>
            <a:endParaRPr kumimoji="0" lang="en-US" sz="5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7086600" y="1905000"/>
            <a:ext cx="1828800" cy="2438400"/>
            <a:chOff x="4056" y="945"/>
            <a:chExt cx="1440" cy="1386"/>
          </a:xfrm>
        </p:grpSpPr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4056" y="1296"/>
              <a:ext cx="1440" cy="1035"/>
            </a:xfrm>
            <a:custGeom>
              <a:avLst/>
              <a:gdLst/>
              <a:ahLst/>
              <a:cxnLst>
                <a:cxn ang="0">
                  <a:pos x="3114" y="0"/>
                </a:cxn>
                <a:cxn ang="0">
                  <a:pos x="2594" y="0"/>
                </a:cxn>
                <a:cxn ang="0">
                  <a:pos x="2246" y="0"/>
                </a:cxn>
                <a:cxn ang="0">
                  <a:pos x="2167" y="0"/>
                </a:cxn>
                <a:cxn ang="0">
                  <a:pos x="2167" y="317"/>
                </a:cxn>
                <a:cxn ang="0">
                  <a:pos x="2167" y="746"/>
                </a:cxn>
                <a:cxn ang="0">
                  <a:pos x="2167" y="2098"/>
                </a:cxn>
                <a:cxn ang="0">
                  <a:pos x="2167" y="2261"/>
                </a:cxn>
                <a:cxn ang="0">
                  <a:pos x="2034" y="2261"/>
                </a:cxn>
                <a:cxn ang="0">
                  <a:pos x="1645" y="2261"/>
                </a:cxn>
                <a:cxn ang="0">
                  <a:pos x="1428" y="2261"/>
                </a:cxn>
                <a:cxn ang="0">
                  <a:pos x="1328" y="2261"/>
                </a:cxn>
                <a:cxn ang="0">
                  <a:pos x="110" y="2261"/>
                </a:cxn>
                <a:cxn ang="0">
                  <a:pos x="0" y="2261"/>
                </a:cxn>
                <a:cxn ang="0">
                  <a:pos x="0" y="2425"/>
                </a:cxn>
                <a:cxn ang="0">
                  <a:pos x="2333" y="2425"/>
                </a:cxn>
                <a:cxn ang="0">
                  <a:pos x="2333" y="163"/>
                </a:cxn>
                <a:cxn ang="0">
                  <a:pos x="3854" y="163"/>
                </a:cxn>
                <a:cxn ang="0">
                  <a:pos x="3854" y="4142"/>
                </a:cxn>
                <a:cxn ang="0">
                  <a:pos x="5762" y="4142"/>
                </a:cxn>
                <a:cxn ang="0">
                  <a:pos x="5762" y="3979"/>
                </a:cxn>
                <a:cxn ang="0">
                  <a:pos x="5169" y="3979"/>
                </a:cxn>
                <a:cxn ang="0">
                  <a:pos x="4333" y="3979"/>
                </a:cxn>
                <a:cxn ang="0">
                  <a:pos x="4015" y="3979"/>
                </a:cxn>
                <a:cxn ang="0">
                  <a:pos x="4015" y="0"/>
                </a:cxn>
                <a:cxn ang="0">
                  <a:pos x="3114" y="0"/>
                </a:cxn>
              </a:cxnLst>
              <a:rect l="0" t="0" r="r" b="b"/>
              <a:pathLst>
                <a:path w="5762" h="4142">
                  <a:moveTo>
                    <a:pt x="3114" y="0"/>
                  </a:moveTo>
                  <a:lnTo>
                    <a:pt x="2594" y="0"/>
                  </a:lnTo>
                  <a:lnTo>
                    <a:pt x="2246" y="0"/>
                  </a:lnTo>
                  <a:lnTo>
                    <a:pt x="2167" y="0"/>
                  </a:lnTo>
                  <a:lnTo>
                    <a:pt x="2167" y="317"/>
                  </a:lnTo>
                  <a:lnTo>
                    <a:pt x="2167" y="746"/>
                  </a:lnTo>
                  <a:lnTo>
                    <a:pt x="2167" y="2098"/>
                  </a:lnTo>
                  <a:lnTo>
                    <a:pt x="2167" y="2261"/>
                  </a:lnTo>
                  <a:lnTo>
                    <a:pt x="2034" y="2261"/>
                  </a:lnTo>
                  <a:lnTo>
                    <a:pt x="1645" y="2261"/>
                  </a:lnTo>
                  <a:lnTo>
                    <a:pt x="1428" y="2261"/>
                  </a:lnTo>
                  <a:lnTo>
                    <a:pt x="1328" y="2261"/>
                  </a:lnTo>
                  <a:lnTo>
                    <a:pt x="110" y="2261"/>
                  </a:lnTo>
                  <a:lnTo>
                    <a:pt x="0" y="2261"/>
                  </a:lnTo>
                  <a:lnTo>
                    <a:pt x="0" y="2425"/>
                  </a:lnTo>
                  <a:lnTo>
                    <a:pt x="2333" y="2425"/>
                  </a:lnTo>
                  <a:lnTo>
                    <a:pt x="2333" y="163"/>
                  </a:lnTo>
                  <a:lnTo>
                    <a:pt x="3854" y="163"/>
                  </a:lnTo>
                  <a:lnTo>
                    <a:pt x="3854" y="4142"/>
                  </a:lnTo>
                  <a:lnTo>
                    <a:pt x="5762" y="4142"/>
                  </a:lnTo>
                  <a:lnTo>
                    <a:pt x="5762" y="3979"/>
                  </a:lnTo>
                  <a:lnTo>
                    <a:pt x="5169" y="3979"/>
                  </a:lnTo>
                  <a:lnTo>
                    <a:pt x="4333" y="3979"/>
                  </a:lnTo>
                  <a:lnTo>
                    <a:pt x="4015" y="3979"/>
                  </a:lnTo>
                  <a:lnTo>
                    <a:pt x="4015" y="0"/>
                  </a:lnTo>
                  <a:lnTo>
                    <a:pt x="3114" y="0"/>
                  </a:lnTo>
                  <a:close/>
                </a:path>
              </a:pathLst>
            </a:custGeom>
            <a:solidFill>
              <a:srgbClr val="A85700"/>
            </a:solidFill>
            <a:ln w="0">
              <a:solidFill>
                <a:srgbClr val="A85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0"/>
            <p:cNvSpPr>
              <a:spLocks/>
            </p:cNvSpPr>
            <p:nvPr/>
          </p:nvSpPr>
          <p:spPr bwMode="auto">
            <a:xfrm>
              <a:off x="4056" y="945"/>
              <a:ext cx="367" cy="916"/>
            </a:xfrm>
            <a:custGeom>
              <a:avLst/>
              <a:gdLst/>
              <a:ahLst/>
              <a:cxnLst>
                <a:cxn ang="0">
                  <a:pos x="816" y="2376"/>
                </a:cxn>
                <a:cxn ang="0">
                  <a:pos x="895" y="2432"/>
                </a:cxn>
                <a:cxn ang="0">
                  <a:pos x="980" y="2481"/>
                </a:cxn>
                <a:cxn ang="0">
                  <a:pos x="1067" y="2522"/>
                </a:cxn>
                <a:cxn ang="0">
                  <a:pos x="1157" y="2557"/>
                </a:cxn>
                <a:cxn ang="0">
                  <a:pos x="1251" y="2583"/>
                </a:cxn>
                <a:cxn ang="0">
                  <a:pos x="1345" y="2603"/>
                </a:cxn>
                <a:cxn ang="0">
                  <a:pos x="1442" y="2613"/>
                </a:cxn>
                <a:cxn ang="0">
                  <a:pos x="1470" y="2827"/>
                </a:cxn>
                <a:cxn ang="0">
                  <a:pos x="1328" y="2830"/>
                </a:cxn>
                <a:cxn ang="0">
                  <a:pos x="144" y="3160"/>
                </a:cxn>
                <a:cxn ang="0">
                  <a:pos x="1129" y="3268"/>
                </a:cxn>
                <a:cxn ang="0">
                  <a:pos x="110" y="3663"/>
                </a:cxn>
                <a:cxn ang="0">
                  <a:pos x="0" y="4"/>
                </a:cxn>
                <a:cxn ang="0">
                  <a:pos x="298" y="25"/>
                </a:cxn>
                <a:cxn ang="0">
                  <a:pos x="394" y="135"/>
                </a:cxn>
                <a:cxn ang="0">
                  <a:pos x="435" y="253"/>
                </a:cxn>
                <a:cxn ang="0">
                  <a:pos x="439" y="374"/>
                </a:cxn>
                <a:cxn ang="0">
                  <a:pos x="407" y="492"/>
                </a:cxn>
                <a:cxn ang="0">
                  <a:pos x="466" y="1724"/>
                </a:cxn>
                <a:cxn ang="0">
                  <a:pos x="699" y="1702"/>
                </a:cxn>
                <a:cxn ang="0">
                  <a:pos x="725" y="1667"/>
                </a:cxn>
                <a:cxn ang="0">
                  <a:pos x="777" y="1655"/>
                </a:cxn>
                <a:cxn ang="0">
                  <a:pos x="758" y="1818"/>
                </a:cxn>
                <a:cxn ang="0">
                  <a:pos x="470" y="1886"/>
                </a:cxn>
                <a:cxn ang="0">
                  <a:pos x="742" y="1880"/>
                </a:cxn>
                <a:cxn ang="0">
                  <a:pos x="705" y="2024"/>
                </a:cxn>
                <a:cxn ang="0">
                  <a:pos x="476" y="2069"/>
                </a:cxn>
                <a:cxn ang="0">
                  <a:pos x="482" y="2148"/>
                </a:cxn>
                <a:cxn ang="0">
                  <a:pos x="478" y="2229"/>
                </a:cxn>
                <a:cxn ang="0">
                  <a:pos x="456" y="2348"/>
                </a:cxn>
                <a:cxn ang="0">
                  <a:pos x="579" y="2342"/>
                </a:cxn>
                <a:cxn ang="0">
                  <a:pos x="712" y="2343"/>
                </a:cxn>
              </a:cxnLst>
              <a:rect l="0" t="0" r="r" b="b"/>
              <a:pathLst>
                <a:path w="1470" h="3663">
                  <a:moveTo>
                    <a:pt x="781" y="2347"/>
                  </a:moveTo>
                  <a:lnTo>
                    <a:pt x="816" y="2376"/>
                  </a:lnTo>
                  <a:lnTo>
                    <a:pt x="855" y="2404"/>
                  </a:lnTo>
                  <a:lnTo>
                    <a:pt x="895" y="2432"/>
                  </a:lnTo>
                  <a:lnTo>
                    <a:pt x="936" y="2458"/>
                  </a:lnTo>
                  <a:lnTo>
                    <a:pt x="980" y="2481"/>
                  </a:lnTo>
                  <a:lnTo>
                    <a:pt x="1024" y="2502"/>
                  </a:lnTo>
                  <a:lnTo>
                    <a:pt x="1067" y="2522"/>
                  </a:lnTo>
                  <a:lnTo>
                    <a:pt x="1111" y="2541"/>
                  </a:lnTo>
                  <a:lnTo>
                    <a:pt x="1157" y="2557"/>
                  </a:lnTo>
                  <a:lnTo>
                    <a:pt x="1203" y="2571"/>
                  </a:lnTo>
                  <a:lnTo>
                    <a:pt x="1251" y="2583"/>
                  </a:lnTo>
                  <a:lnTo>
                    <a:pt x="1296" y="2595"/>
                  </a:lnTo>
                  <a:lnTo>
                    <a:pt x="1345" y="2603"/>
                  </a:lnTo>
                  <a:lnTo>
                    <a:pt x="1392" y="2608"/>
                  </a:lnTo>
                  <a:lnTo>
                    <a:pt x="1442" y="2613"/>
                  </a:lnTo>
                  <a:lnTo>
                    <a:pt x="1470" y="2613"/>
                  </a:lnTo>
                  <a:lnTo>
                    <a:pt x="1470" y="2827"/>
                  </a:lnTo>
                  <a:lnTo>
                    <a:pt x="1328" y="2968"/>
                  </a:lnTo>
                  <a:lnTo>
                    <a:pt x="1328" y="2830"/>
                  </a:lnTo>
                  <a:lnTo>
                    <a:pt x="165" y="2830"/>
                  </a:lnTo>
                  <a:lnTo>
                    <a:pt x="144" y="3160"/>
                  </a:lnTo>
                  <a:lnTo>
                    <a:pt x="1129" y="3159"/>
                  </a:lnTo>
                  <a:lnTo>
                    <a:pt x="1129" y="3268"/>
                  </a:lnTo>
                  <a:lnTo>
                    <a:pt x="136" y="3268"/>
                  </a:lnTo>
                  <a:lnTo>
                    <a:pt x="110" y="3663"/>
                  </a:lnTo>
                  <a:lnTo>
                    <a:pt x="0" y="3663"/>
                  </a:lnTo>
                  <a:lnTo>
                    <a:pt x="0" y="4"/>
                  </a:lnTo>
                  <a:lnTo>
                    <a:pt x="237" y="0"/>
                  </a:lnTo>
                  <a:lnTo>
                    <a:pt x="298" y="25"/>
                  </a:lnTo>
                  <a:lnTo>
                    <a:pt x="350" y="69"/>
                  </a:lnTo>
                  <a:lnTo>
                    <a:pt x="394" y="135"/>
                  </a:lnTo>
                  <a:lnTo>
                    <a:pt x="419" y="195"/>
                  </a:lnTo>
                  <a:lnTo>
                    <a:pt x="435" y="253"/>
                  </a:lnTo>
                  <a:lnTo>
                    <a:pt x="439" y="313"/>
                  </a:lnTo>
                  <a:lnTo>
                    <a:pt x="439" y="374"/>
                  </a:lnTo>
                  <a:lnTo>
                    <a:pt x="429" y="435"/>
                  </a:lnTo>
                  <a:lnTo>
                    <a:pt x="407" y="492"/>
                  </a:lnTo>
                  <a:lnTo>
                    <a:pt x="380" y="546"/>
                  </a:lnTo>
                  <a:lnTo>
                    <a:pt x="466" y="1724"/>
                  </a:lnTo>
                  <a:lnTo>
                    <a:pt x="695" y="1724"/>
                  </a:lnTo>
                  <a:lnTo>
                    <a:pt x="699" y="1702"/>
                  </a:lnTo>
                  <a:lnTo>
                    <a:pt x="709" y="1681"/>
                  </a:lnTo>
                  <a:lnTo>
                    <a:pt x="725" y="1667"/>
                  </a:lnTo>
                  <a:lnTo>
                    <a:pt x="746" y="1658"/>
                  </a:lnTo>
                  <a:lnTo>
                    <a:pt x="777" y="1655"/>
                  </a:lnTo>
                  <a:lnTo>
                    <a:pt x="821" y="1655"/>
                  </a:lnTo>
                  <a:lnTo>
                    <a:pt x="758" y="1818"/>
                  </a:lnTo>
                  <a:lnTo>
                    <a:pt x="466" y="1818"/>
                  </a:lnTo>
                  <a:lnTo>
                    <a:pt x="470" y="1886"/>
                  </a:lnTo>
                  <a:lnTo>
                    <a:pt x="605" y="1878"/>
                  </a:lnTo>
                  <a:lnTo>
                    <a:pt x="742" y="1880"/>
                  </a:lnTo>
                  <a:lnTo>
                    <a:pt x="714" y="1980"/>
                  </a:lnTo>
                  <a:lnTo>
                    <a:pt x="705" y="2024"/>
                  </a:lnTo>
                  <a:lnTo>
                    <a:pt x="471" y="2024"/>
                  </a:lnTo>
                  <a:lnTo>
                    <a:pt x="476" y="2069"/>
                  </a:lnTo>
                  <a:lnTo>
                    <a:pt x="480" y="2107"/>
                  </a:lnTo>
                  <a:lnTo>
                    <a:pt x="482" y="2148"/>
                  </a:lnTo>
                  <a:lnTo>
                    <a:pt x="480" y="2189"/>
                  </a:lnTo>
                  <a:lnTo>
                    <a:pt x="478" y="2229"/>
                  </a:lnTo>
                  <a:lnTo>
                    <a:pt x="472" y="2268"/>
                  </a:lnTo>
                  <a:lnTo>
                    <a:pt x="456" y="2348"/>
                  </a:lnTo>
                  <a:lnTo>
                    <a:pt x="511" y="2344"/>
                  </a:lnTo>
                  <a:lnTo>
                    <a:pt x="579" y="2342"/>
                  </a:lnTo>
                  <a:lnTo>
                    <a:pt x="645" y="2342"/>
                  </a:lnTo>
                  <a:lnTo>
                    <a:pt x="712" y="2343"/>
                  </a:lnTo>
                  <a:lnTo>
                    <a:pt x="781" y="2347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1"/>
            <p:cNvSpPr>
              <a:spLocks/>
            </p:cNvSpPr>
            <p:nvPr/>
          </p:nvSpPr>
          <p:spPr bwMode="auto">
            <a:xfrm>
              <a:off x="4224" y="960"/>
              <a:ext cx="387" cy="889"/>
            </a:xfrm>
            <a:custGeom>
              <a:avLst/>
              <a:gdLst/>
              <a:ahLst/>
              <a:cxnLst>
                <a:cxn ang="0">
                  <a:pos x="696" y="2498"/>
                </a:cxn>
                <a:cxn ang="0">
                  <a:pos x="555" y="2473"/>
                </a:cxn>
                <a:cxn ang="0">
                  <a:pos x="415" y="2431"/>
                </a:cxn>
                <a:cxn ang="0">
                  <a:pos x="284" y="2371"/>
                </a:cxn>
                <a:cxn ang="0">
                  <a:pos x="159" y="2294"/>
                </a:cxn>
                <a:cxn ang="0">
                  <a:pos x="62" y="2208"/>
                </a:cxn>
                <a:cxn ang="0">
                  <a:pos x="25" y="2137"/>
                </a:cxn>
                <a:cxn ang="0">
                  <a:pos x="4" y="2060"/>
                </a:cxn>
                <a:cxn ang="0">
                  <a:pos x="0" y="1979"/>
                </a:cxn>
                <a:cxn ang="0">
                  <a:pos x="18" y="1870"/>
                </a:cxn>
                <a:cxn ang="0">
                  <a:pos x="62" y="1708"/>
                </a:cxn>
                <a:cxn ang="0">
                  <a:pos x="522" y="670"/>
                </a:cxn>
                <a:cxn ang="0">
                  <a:pos x="589" y="601"/>
                </a:cxn>
                <a:cxn ang="0">
                  <a:pos x="672" y="558"/>
                </a:cxn>
                <a:cxn ang="0">
                  <a:pos x="845" y="485"/>
                </a:cxn>
                <a:cxn ang="0">
                  <a:pos x="819" y="377"/>
                </a:cxn>
                <a:cxn ang="0">
                  <a:pos x="822" y="284"/>
                </a:cxn>
                <a:cxn ang="0">
                  <a:pos x="845" y="192"/>
                </a:cxn>
                <a:cxn ang="0">
                  <a:pos x="890" y="109"/>
                </a:cxn>
                <a:cxn ang="0">
                  <a:pos x="952" y="46"/>
                </a:cxn>
                <a:cxn ang="0">
                  <a:pos x="1015" y="15"/>
                </a:cxn>
                <a:cxn ang="0">
                  <a:pos x="1131" y="0"/>
                </a:cxn>
                <a:cxn ang="0">
                  <a:pos x="1234" y="7"/>
                </a:cxn>
                <a:cxn ang="0">
                  <a:pos x="1332" y="35"/>
                </a:cxn>
                <a:cxn ang="0">
                  <a:pos x="1425" y="164"/>
                </a:cxn>
                <a:cxn ang="0">
                  <a:pos x="1453" y="244"/>
                </a:cxn>
                <a:cxn ang="0">
                  <a:pos x="1463" y="346"/>
                </a:cxn>
                <a:cxn ang="0">
                  <a:pos x="1479" y="513"/>
                </a:cxn>
                <a:cxn ang="0">
                  <a:pos x="1431" y="529"/>
                </a:cxn>
                <a:cxn ang="0">
                  <a:pos x="1400" y="599"/>
                </a:cxn>
                <a:cxn ang="0">
                  <a:pos x="1363" y="650"/>
                </a:cxn>
                <a:cxn ang="0">
                  <a:pos x="1339" y="712"/>
                </a:cxn>
                <a:cxn ang="0">
                  <a:pos x="1210" y="711"/>
                </a:cxn>
                <a:cxn ang="0">
                  <a:pos x="1173" y="940"/>
                </a:cxn>
                <a:cxn ang="0">
                  <a:pos x="1471" y="1292"/>
                </a:cxn>
                <a:cxn ang="0">
                  <a:pos x="1409" y="1639"/>
                </a:cxn>
                <a:cxn ang="0">
                  <a:pos x="1260" y="1638"/>
                </a:cxn>
                <a:cxn ang="0">
                  <a:pos x="1148" y="1562"/>
                </a:cxn>
                <a:cxn ang="0">
                  <a:pos x="1471" y="2038"/>
                </a:cxn>
                <a:cxn ang="0">
                  <a:pos x="1271" y="3347"/>
                </a:cxn>
                <a:cxn ang="0">
                  <a:pos x="1090" y="3321"/>
                </a:cxn>
                <a:cxn ang="0">
                  <a:pos x="1231" y="3428"/>
                </a:cxn>
                <a:cxn ang="0">
                  <a:pos x="1344" y="3522"/>
                </a:cxn>
                <a:cxn ang="0">
                  <a:pos x="732" y="3452"/>
                </a:cxn>
                <a:cxn ang="0">
                  <a:pos x="568" y="3372"/>
                </a:cxn>
                <a:cxn ang="0">
                  <a:pos x="527" y="3307"/>
                </a:cxn>
                <a:cxn ang="0">
                  <a:pos x="498" y="3240"/>
                </a:cxn>
                <a:cxn ang="0">
                  <a:pos x="433" y="3049"/>
                </a:cxn>
                <a:cxn ang="0">
                  <a:pos x="774" y="2717"/>
                </a:cxn>
              </a:cxnLst>
              <a:rect l="0" t="0" r="r" b="b"/>
              <a:pathLst>
                <a:path w="1548" h="3553">
                  <a:moveTo>
                    <a:pt x="774" y="2503"/>
                  </a:moveTo>
                  <a:lnTo>
                    <a:pt x="746" y="2503"/>
                  </a:lnTo>
                  <a:lnTo>
                    <a:pt x="696" y="2498"/>
                  </a:lnTo>
                  <a:lnTo>
                    <a:pt x="649" y="2493"/>
                  </a:lnTo>
                  <a:lnTo>
                    <a:pt x="600" y="2485"/>
                  </a:lnTo>
                  <a:lnTo>
                    <a:pt x="555" y="2473"/>
                  </a:lnTo>
                  <a:lnTo>
                    <a:pt x="507" y="2461"/>
                  </a:lnTo>
                  <a:lnTo>
                    <a:pt x="461" y="2447"/>
                  </a:lnTo>
                  <a:lnTo>
                    <a:pt x="415" y="2431"/>
                  </a:lnTo>
                  <a:lnTo>
                    <a:pt x="371" y="2412"/>
                  </a:lnTo>
                  <a:lnTo>
                    <a:pt x="328" y="2392"/>
                  </a:lnTo>
                  <a:lnTo>
                    <a:pt x="284" y="2371"/>
                  </a:lnTo>
                  <a:lnTo>
                    <a:pt x="240" y="2348"/>
                  </a:lnTo>
                  <a:lnTo>
                    <a:pt x="199" y="2322"/>
                  </a:lnTo>
                  <a:lnTo>
                    <a:pt x="159" y="2294"/>
                  </a:lnTo>
                  <a:lnTo>
                    <a:pt x="120" y="2266"/>
                  </a:lnTo>
                  <a:lnTo>
                    <a:pt x="85" y="2237"/>
                  </a:lnTo>
                  <a:lnTo>
                    <a:pt x="62" y="2208"/>
                  </a:lnTo>
                  <a:lnTo>
                    <a:pt x="50" y="2186"/>
                  </a:lnTo>
                  <a:lnTo>
                    <a:pt x="36" y="2162"/>
                  </a:lnTo>
                  <a:lnTo>
                    <a:pt x="25" y="2137"/>
                  </a:lnTo>
                  <a:lnTo>
                    <a:pt x="16" y="2111"/>
                  </a:lnTo>
                  <a:lnTo>
                    <a:pt x="9" y="2086"/>
                  </a:lnTo>
                  <a:lnTo>
                    <a:pt x="4" y="2060"/>
                  </a:lnTo>
                  <a:lnTo>
                    <a:pt x="0" y="2033"/>
                  </a:lnTo>
                  <a:lnTo>
                    <a:pt x="0" y="2005"/>
                  </a:lnTo>
                  <a:lnTo>
                    <a:pt x="0" y="1979"/>
                  </a:lnTo>
                  <a:lnTo>
                    <a:pt x="3" y="1952"/>
                  </a:lnTo>
                  <a:lnTo>
                    <a:pt x="9" y="1914"/>
                  </a:lnTo>
                  <a:lnTo>
                    <a:pt x="18" y="1870"/>
                  </a:lnTo>
                  <a:lnTo>
                    <a:pt x="46" y="1770"/>
                  </a:lnTo>
                  <a:lnTo>
                    <a:pt x="54" y="1746"/>
                  </a:lnTo>
                  <a:lnTo>
                    <a:pt x="62" y="1708"/>
                  </a:lnTo>
                  <a:lnTo>
                    <a:pt x="125" y="1545"/>
                  </a:lnTo>
                  <a:lnTo>
                    <a:pt x="505" y="697"/>
                  </a:lnTo>
                  <a:lnTo>
                    <a:pt x="522" y="670"/>
                  </a:lnTo>
                  <a:lnTo>
                    <a:pt x="543" y="645"/>
                  </a:lnTo>
                  <a:lnTo>
                    <a:pt x="563" y="621"/>
                  </a:lnTo>
                  <a:lnTo>
                    <a:pt x="589" y="601"/>
                  </a:lnTo>
                  <a:lnTo>
                    <a:pt x="614" y="585"/>
                  </a:lnTo>
                  <a:lnTo>
                    <a:pt x="644" y="569"/>
                  </a:lnTo>
                  <a:lnTo>
                    <a:pt x="672" y="558"/>
                  </a:lnTo>
                  <a:lnTo>
                    <a:pt x="705" y="550"/>
                  </a:lnTo>
                  <a:lnTo>
                    <a:pt x="783" y="549"/>
                  </a:lnTo>
                  <a:lnTo>
                    <a:pt x="845" y="485"/>
                  </a:lnTo>
                  <a:lnTo>
                    <a:pt x="830" y="439"/>
                  </a:lnTo>
                  <a:lnTo>
                    <a:pt x="823" y="408"/>
                  </a:lnTo>
                  <a:lnTo>
                    <a:pt x="819" y="377"/>
                  </a:lnTo>
                  <a:lnTo>
                    <a:pt x="817" y="346"/>
                  </a:lnTo>
                  <a:lnTo>
                    <a:pt x="818" y="315"/>
                  </a:lnTo>
                  <a:lnTo>
                    <a:pt x="822" y="284"/>
                  </a:lnTo>
                  <a:lnTo>
                    <a:pt x="828" y="253"/>
                  </a:lnTo>
                  <a:lnTo>
                    <a:pt x="835" y="221"/>
                  </a:lnTo>
                  <a:lnTo>
                    <a:pt x="845" y="192"/>
                  </a:lnTo>
                  <a:lnTo>
                    <a:pt x="858" y="163"/>
                  </a:lnTo>
                  <a:lnTo>
                    <a:pt x="873" y="136"/>
                  </a:lnTo>
                  <a:lnTo>
                    <a:pt x="890" y="109"/>
                  </a:lnTo>
                  <a:lnTo>
                    <a:pt x="909" y="85"/>
                  </a:lnTo>
                  <a:lnTo>
                    <a:pt x="932" y="60"/>
                  </a:lnTo>
                  <a:lnTo>
                    <a:pt x="952" y="46"/>
                  </a:lnTo>
                  <a:lnTo>
                    <a:pt x="970" y="32"/>
                  </a:lnTo>
                  <a:lnTo>
                    <a:pt x="993" y="24"/>
                  </a:lnTo>
                  <a:lnTo>
                    <a:pt x="1015" y="15"/>
                  </a:lnTo>
                  <a:lnTo>
                    <a:pt x="1039" y="7"/>
                  </a:lnTo>
                  <a:lnTo>
                    <a:pt x="1082" y="1"/>
                  </a:lnTo>
                  <a:lnTo>
                    <a:pt x="1131" y="0"/>
                  </a:lnTo>
                  <a:lnTo>
                    <a:pt x="1165" y="1"/>
                  </a:lnTo>
                  <a:lnTo>
                    <a:pt x="1200" y="2"/>
                  </a:lnTo>
                  <a:lnTo>
                    <a:pt x="1234" y="7"/>
                  </a:lnTo>
                  <a:lnTo>
                    <a:pt x="1268" y="15"/>
                  </a:lnTo>
                  <a:lnTo>
                    <a:pt x="1301" y="24"/>
                  </a:lnTo>
                  <a:lnTo>
                    <a:pt x="1332" y="35"/>
                  </a:lnTo>
                  <a:lnTo>
                    <a:pt x="1364" y="48"/>
                  </a:lnTo>
                  <a:lnTo>
                    <a:pt x="1459" y="97"/>
                  </a:lnTo>
                  <a:lnTo>
                    <a:pt x="1425" y="164"/>
                  </a:lnTo>
                  <a:lnTo>
                    <a:pt x="1433" y="178"/>
                  </a:lnTo>
                  <a:lnTo>
                    <a:pt x="1444" y="210"/>
                  </a:lnTo>
                  <a:lnTo>
                    <a:pt x="1453" y="244"/>
                  </a:lnTo>
                  <a:lnTo>
                    <a:pt x="1459" y="279"/>
                  </a:lnTo>
                  <a:lnTo>
                    <a:pt x="1461" y="312"/>
                  </a:lnTo>
                  <a:lnTo>
                    <a:pt x="1463" y="346"/>
                  </a:lnTo>
                  <a:lnTo>
                    <a:pt x="1459" y="390"/>
                  </a:lnTo>
                  <a:lnTo>
                    <a:pt x="1441" y="401"/>
                  </a:lnTo>
                  <a:lnTo>
                    <a:pt x="1479" y="513"/>
                  </a:lnTo>
                  <a:lnTo>
                    <a:pt x="1475" y="521"/>
                  </a:lnTo>
                  <a:lnTo>
                    <a:pt x="1459" y="525"/>
                  </a:lnTo>
                  <a:lnTo>
                    <a:pt x="1431" y="529"/>
                  </a:lnTo>
                  <a:lnTo>
                    <a:pt x="1433" y="554"/>
                  </a:lnTo>
                  <a:lnTo>
                    <a:pt x="1429" y="580"/>
                  </a:lnTo>
                  <a:lnTo>
                    <a:pt x="1400" y="599"/>
                  </a:lnTo>
                  <a:lnTo>
                    <a:pt x="1400" y="627"/>
                  </a:lnTo>
                  <a:lnTo>
                    <a:pt x="1375" y="635"/>
                  </a:lnTo>
                  <a:lnTo>
                    <a:pt x="1363" y="650"/>
                  </a:lnTo>
                  <a:lnTo>
                    <a:pt x="1365" y="678"/>
                  </a:lnTo>
                  <a:lnTo>
                    <a:pt x="1359" y="701"/>
                  </a:lnTo>
                  <a:lnTo>
                    <a:pt x="1339" y="712"/>
                  </a:lnTo>
                  <a:lnTo>
                    <a:pt x="1314" y="716"/>
                  </a:lnTo>
                  <a:lnTo>
                    <a:pt x="1276" y="712"/>
                  </a:lnTo>
                  <a:lnTo>
                    <a:pt x="1210" y="711"/>
                  </a:lnTo>
                  <a:lnTo>
                    <a:pt x="1148" y="722"/>
                  </a:lnTo>
                  <a:lnTo>
                    <a:pt x="1123" y="752"/>
                  </a:lnTo>
                  <a:lnTo>
                    <a:pt x="1173" y="940"/>
                  </a:lnTo>
                  <a:lnTo>
                    <a:pt x="1471" y="1226"/>
                  </a:lnTo>
                  <a:lnTo>
                    <a:pt x="1548" y="1292"/>
                  </a:lnTo>
                  <a:lnTo>
                    <a:pt x="1471" y="1292"/>
                  </a:lnTo>
                  <a:lnTo>
                    <a:pt x="1471" y="1609"/>
                  </a:lnTo>
                  <a:lnTo>
                    <a:pt x="1455" y="1619"/>
                  </a:lnTo>
                  <a:lnTo>
                    <a:pt x="1409" y="1639"/>
                  </a:lnTo>
                  <a:lnTo>
                    <a:pt x="1360" y="1648"/>
                  </a:lnTo>
                  <a:lnTo>
                    <a:pt x="1309" y="1648"/>
                  </a:lnTo>
                  <a:lnTo>
                    <a:pt x="1260" y="1638"/>
                  </a:lnTo>
                  <a:lnTo>
                    <a:pt x="1214" y="1618"/>
                  </a:lnTo>
                  <a:lnTo>
                    <a:pt x="1173" y="1590"/>
                  </a:lnTo>
                  <a:lnTo>
                    <a:pt x="1148" y="1562"/>
                  </a:lnTo>
                  <a:lnTo>
                    <a:pt x="1123" y="1532"/>
                  </a:lnTo>
                  <a:lnTo>
                    <a:pt x="1059" y="1975"/>
                  </a:lnTo>
                  <a:lnTo>
                    <a:pt x="1471" y="2038"/>
                  </a:lnTo>
                  <a:lnTo>
                    <a:pt x="1471" y="3390"/>
                  </a:lnTo>
                  <a:lnTo>
                    <a:pt x="1367" y="3370"/>
                  </a:lnTo>
                  <a:lnTo>
                    <a:pt x="1271" y="3347"/>
                  </a:lnTo>
                  <a:lnTo>
                    <a:pt x="1176" y="3316"/>
                  </a:lnTo>
                  <a:lnTo>
                    <a:pt x="1084" y="3291"/>
                  </a:lnTo>
                  <a:lnTo>
                    <a:pt x="1090" y="3321"/>
                  </a:lnTo>
                  <a:lnTo>
                    <a:pt x="1119" y="3366"/>
                  </a:lnTo>
                  <a:lnTo>
                    <a:pt x="1154" y="3393"/>
                  </a:lnTo>
                  <a:lnTo>
                    <a:pt x="1231" y="3428"/>
                  </a:lnTo>
                  <a:lnTo>
                    <a:pt x="1338" y="3463"/>
                  </a:lnTo>
                  <a:lnTo>
                    <a:pt x="1344" y="3497"/>
                  </a:lnTo>
                  <a:lnTo>
                    <a:pt x="1344" y="3522"/>
                  </a:lnTo>
                  <a:lnTo>
                    <a:pt x="1338" y="3553"/>
                  </a:lnTo>
                  <a:lnTo>
                    <a:pt x="949" y="3553"/>
                  </a:lnTo>
                  <a:lnTo>
                    <a:pt x="732" y="3452"/>
                  </a:lnTo>
                  <a:lnTo>
                    <a:pt x="632" y="3402"/>
                  </a:lnTo>
                  <a:lnTo>
                    <a:pt x="593" y="3390"/>
                  </a:lnTo>
                  <a:lnTo>
                    <a:pt x="568" y="3372"/>
                  </a:lnTo>
                  <a:lnTo>
                    <a:pt x="545" y="3352"/>
                  </a:lnTo>
                  <a:lnTo>
                    <a:pt x="533" y="3334"/>
                  </a:lnTo>
                  <a:lnTo>
                    <a:pt x="527" y="3307"/>
                  </a:lnTo>
                  <a:lnTo>
                    <a:pt x="527" y="3285"/>
                  </a:lnTo>
                  <a:lnTo>
                    <a:pt x="529" y="3261"/>
                  </a:lnTo>
                  <a:lnTo>
                    <a:pt x="498" y="3240"/>
                  </a:lnTo>
                  <a:lnTo>
                    <a:pt x="449" y="3198"/>
                  </a:lnTo>
                  <a:lnTo>
                    <a:pt x="433" y="3158"/>
                  </a:lnTo>
                  <a:lnTo>
                    <a:pt x="433" y="3049"/>
                  </a:lnTo>
                  <a:lnTo>
                    <a:pt x="469" y="2989"/>
                  </a:lnTo>
                  <a:lnTo>
                    <a:pt x="632" y="2858"/>
                  </a:lnTo>
                  <a:lnTo>
                    <a:pt x="774" y="2717"/>
                  </a:lnTo>
                  <a:lnTo>
                    <a:pt x="966" y="2523"/>
                  </a:lnTo>
                  <a:lnTo>
                    <a:pt x="774" y="2503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auto">
            <a:xfrm>
              <a:off x="4388" y="1823"/>
              <a:ext cx="24" cy="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1"/>
                </a:cxn>
                <a:cxn ang="0">
                  <a:pos x="100" y="151"/>
                </a:cxn>
                <a:cxn ang="0">
                  <a:pos x="100" y="50"/>
                </a:cxn>
                <a:cxn ang="0">
                  <a:pos x="0" y="0"/>
                </a:cxn>
              </a:cxnLst>
              <a:rect l="0" t="0" r="r" b="b"/>
              <a:pathLst>
                <a:path w="100" h="151">
                  <a:moveTo>
                    <a:pt x="0" y="0"/>
                  </a:moveTo>
                  <a:lnTo>
                    <a:pt x="0" y="151"/>
                  </a:lnTo>
                  <a:lnTo>
                    <a:pt x="100" y="151"/>
                  </a:lnTo>
                  <a:lnTo>
                    <a:pt x="100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3"/>
            <p:cNvSpPr>
              <a:spLocks/>
            </p:cNvSpPr>
            <p:nvPr/>
          </p:nvSpPr>
          <p:spPr bwMode="auto">
            <a:xfrm>
              <a:off x="5139" y="1089"/>
              <a:ext cx="343" cy="1201"/>
            </a:xfrm>
            <a:custGeom>
              <a:avLst/>
              <a:gdLst/>
              <a:ahLst/>
              <a:cxnLst>
                <a:cxn ang="0">
                  <a:pos x="887" y="2728"/>
                </a:cxn>
                <a:cxn ang="0">
                  <a:pos x="885" y="3414"/>
                </a:cxn>
                <a:cxn ang="0">
                  <a:pos x="928" y="4058"/>
                </a:cxn>
                <a:cxn ang="0">
                  <a:pos x="837" y="4663"/>
                </a:cxn>
                <a:cxn ang="0">
                  <a:pos x="2" y="4787"/>
                </a:cxn>
                <a:cxn ang="0">
                  <a:pos x="138" y="4732"/>
                </a:cxn>
                <a:cxn ang="0">
                  <a:pos x="342" y="4616"/>
                </a:cxn>
                <a:cxn ang="0">
                  <a:pos x="435" y="4342"/>
                </a:cxn>
                <a:cxn ang="0">
                  <a:pos x="230" y="2715"/>
                </a:cxn>
                <a:cxn ang="0">
                  <a:pos x="147" y="1976"/>
                </a:cxn>
                <a:cxn ang="0">
                  <a:pos x="117" y="1785"/>
                </a:cxn>
                <a:cxn ang="0">
                  <a:pos x="160" y="1474"/>
                </a:cxn>
                <a:cxn ang="0">
                  <a:pos x="234" y="1167"/>
                </a:cxn>
                <a:cxn ang="0">
                  <a:pos x="337" y="868"/>
                </a:cxn>
                <a:cxn ang="0">
                  <a:pos x="359" y="725"/>
                </a:cxn>
                <a:cxn ang="0">
                  <a:pos x="219" y="585"/>
                </a:cxn>
                <a:cxn ang="0">
                  <a:pos x="186" y="519"/>
                </a:cxn>
                <a:cxn ang="0">
                  <a:pos x="155" y="375"/>
                </a:cxn>
                <a:cxn ang="0">
                  <a:pos x="163" y="343"/>
                </a:cxn>
                <a:cxn ang="0">
                  <a:pos x="262" y="242"/>
                </a:cxn>
                <a:cxn ang="0">
                  <a:pos x="300" y="163"/>
                </a:cxn>
                <a:cxn ang="0">
                  <a:pos x="362" y="96"/>
                </a:cxn>
                <a:cxn ang="0">
                  <a:pos x="378" y="13"/>
                </a:cxn>
                <a:cxn ang="0">
                  <a:pos x="501" y="10"/>
                </a:cxn>
                <a:cxn ang="0">
                  <a:pos x="623" y="61"/>
                </a:cxn>
                <a:cxn ang="0">
                  <a:pos x="764" y="160"/>
                </a:cxn>
                <a:cxn ang="0">
                  <a:pos x="865" y="301"/>
                </a:cxn>
                <a:cxn ang="0">
                  <a:pos x="872" y="406"/>
                </a:cxn>
                <a:cxn ang="0">
                  <a:pos x="839" y="504"/>
                </a:cxn>
                <a:cxn ang="0">
                  <a:pos x="769" y="583"/>
                </a:cxn>
                <a:cxn ang="0">
                  <a:pos x="699" y="621"/>
                </a:cxn>
                <a:cxn ang="0">
                  <a:pos x="907" y="903"/>
                </a:cxn>
                <a:cxn ang="0">
                  <a:pos x="979" y="1261"/>
                </a:cxn>
                <a:cxn ang="0">
                  <a:pos x="1045" y="1541"/>
                </a:cxn>
                <a:cxn ang="0">
                  <a:pos x="1069" y="1665"/>
                </a:cxn>
                <a:cxn ang="0">
                  <a:pos x="1095" y="1741"/>
                </a:cxn>
                <a:cxn ang="0">
                  <a:pos x="1126" y="2059"/>
                </a:cxn>
                <a:cxn ang="0">
                  <a:pos x="1274" y="2154"/>
                </a:cxn>
                <a:cxn ang="0">
                  <a:pos x="1269" y="2216"/>
                </a:cxn>
                <a:cxn ang="0">
                  <a:pos x="1329" y="2276"/>
                </a:cxn>
                <a:cxn ang="0">
                  <a:pos x="1373" y="2344"/>
                </a:cxn>
                <a:cxn ang="0">
                  <a:pos x="1330" y="2443"/>
                </a:cxn>
                <a:cxn ang="0">
                  <a:pos x="1305" y="2477"/>
                </a:cxn>
                <a:cxn ang="0">
                  <a:pos x="913" y="2435"/>
                </a:cxn>
              </a:cxnLst>
              <a:rect l="0" t="0" r="r" b="b"/>
              <a:pathLst>
                <a:path w="1373" h="4807">
                  <a:moveTo>
                    <a:pt x="913" y="2435"/>
                  </a:moveTo>
                  <a:lnTo>
                    <a:pt x="908" y="2591"/>
                  </a:lnTo>
                  <a:lnTo>
                    <a:pt x="887" y="2728"/>
                  </a:lnTo>
                  <a:lnTo>
                    <a:pt x="837" y="3039"/>
                  </a:lnTo>
                  <a:lnTo>
                    <a:pt x="866" y="3248"/>
                  </a:lnTo>
                  <a:lnTo>
                    <a:pt x="885" y="3414"/>
                  </a:lnTo>
                  <a:lnTo>
                    <a:pt x="897" y="3577"/>
                  </a:lnTo>
                  <a:lnTo>
                    <a:pt x="922" y="3819"/>
                  </a:lnTo>
                  <a:lnTo>
                    <a:pt x="928" y="4058"/>
                  </a:lnTo>
                  <a:lnTo>
                    <a:pt x="913" y="4517"/>
                  </a:lnTo>
                  <a:lnTo>
                    <a:pt x="901" y="4663"/>
                  </a:lnTo>
                  <a:lnTo>
                    <a:pt x="837" y="4663"/>
                  </a:lnTo>
                  <a:lnTo>
                    <a:pt x="836" y="4807"/>
                  </a:lnTo>
                  <a:lnTo>
                    <a:pt x="0" y="4807"/>
                  </a:lnTo>
                  <a:lnTo>
                    <a:pt x="2" y="4787"/>
                  </a:lnTo>
                  <a:lnTo>
                    <a:pt x="18" y="4764"/>
                  </a:lnTo>
                  <a:lnTo>
                    <a:pt x="58" y="4754"/>
                  </a:lnTo>
                  <a:lnTo>
                    <a:pt x="138" y="4732"/>
                  </a:lnTo>
                  <a:lnTo>
                    <a:pt x="230" y="4700"/>
                  </a:lnTo>
                  <a:lnTo>
                    <a:pt x="290" y="4662"/>
                  </a:lnTo>
                  <a:lnTo>
                    <a:pt x="342" y="4616"/>
                  </a:lnTo>
                  <a:lnTo>
                    <a:pt x="384" y="4545"/>
                  </a:lnTo>
                  <a:lnTo>
                    <a:pt x="418" y="4458"/>
                  </a:lnTo>
                  <a:lnTo>
                    <a:pt x="435" y="4342"/>
                  </a:lnTo>
                  <a:lnTo>
                    <a:pt x="424" y="4087"/>
                  </a:lnTo>
                  <a:lnTo>
                    <a:pt x="308" y="3402"/>
                  </a:lnTo>
                  <a:lnTo>
                    <a:pt x="230" y="2715"/>
                  </a:lnTo>
                  <a:lnTo>
                    <a:pt x="120" y="2029"/>
                  </a:lnTo>
                  <a:lnTo>
                    <a:pt x="147" y="2002"/>
                  </a:lnTo>
                  <a:lnTo>
                    <a:pt x="147" y="1976"/>
                  </a:lnTo>
                  <a:lnTo>
                    <a:pt x="106" y="1919"/>
                  </a:lnTo>
                  <a:lnTo>
                    <a:pt x="108" y="1889"/>
                  </a:lnTo>
                  <a:lnTo>
                    <a:pt x="117" y="1785"/>
                  </a:lnTo>
                  <a:lnTo>
                    <a:pt x="127" y="1681"/>
                  </a:lnTo>
                  <a:lnTo>
                    <a:pt x="142" y="1577"/>
                  </a:lnTo>
                  <a:lnTo>
                    <a:pt x="160" y="1474"/>
                  </a:lnTo>
                  <a:lnTo>
                    <a:pt x="181" y="1370"/>
                  </a:lnTo>
                  <a:lnTo>
                    <a:pt x="205" y="1267"/>
                  </a:lnTo>
                  <a:lnTo>
                    <a:pt x="234" y="1167"/>
                  </a:lnTo>
                  <a:lnTo>
                    <a:pt x="265" y="1066"/>
                  </a:lnTo>
                  <a:lnTo>
                    <a:pt x="300" y="967"/>
                  </a:lnTo>
                  <a:lnTo>
                    <a:pt x="337" y="868"/>
                  </a:lnTo>
                  <a:lnTo>
                    <a:pt x="337" y="755"/>
                  </a:lnTo>
                  <a:lnTo>
                    <a:pt x="359" y="737"/>
                  </a:lnTo>
                  <a:lnTo>
                    <a:pt x="359" y="725"/>
                  </a:lnTo>
                  <a:lnTo>
                    <a:pt x="347" y="699"/>
                  </a:lnTo>
                  <a:lnTo>
                    <a:pt x="291" y="650"/>
                  </a:lnTo>
                  <a:lnTo>
                    <a:pt x="219" y="585"/>
                  </a:lnTo>
                  <a:lnTo>
                    <a:pt x="201" y="573"/>
                  </a:lnTo>
                  <a:lnTo>
                    <a:pt x="186" y="549"/>
                  </a:lnTo>
                  <a:lnTo>
                    <a:pt x="186" y="519"/>
                  </a:lnTo>
                  <a:lnTo>
                    <a:pt x="196" y="409"/>
                  </a:lnTo>
                  <a:lnTo>
                    <a:pt x="167" y="385"/>
                  </a:lnTo>
                  <a:lnTo>
                    <a:pt x="155" y="375"/>
                  </a:lnTo>
                  <a:lnTo>
                    <a:pt x="153" y="364"/>
                  </a:lnTo>
                  <a:lnTo>
                    <a:pt x="155" y="351"/>
                  </a:lnTo>
                  <a:lnTo>
                    <a:pt x="163" y="343"/>
                  </a:lnTo>
                  <a:lnTo>
                    <a:pt x="172" y="336"/>
                  </a:lnTo>
                  <a:lnTo>
                    <a:pt x="259" y="264"/>
                  </a:lnTo>
                  <a:lnTo>
                    <a:pt x="262" y="242"/>
                  </a:lnTo>
                  <a:lnTo>
                    <a:pt x="269" y="219"/>
                  </a:lnTo>
                  <a:lnTo>
                    <a:pt x="282" y="192"/>
                  </a:lnTo>
                  <a:lnTo>
                    <a:pt x="300" y="163"/>
                  </a:lnTo>
                  <a:lnTo>
                    <a:pt x="316" y="142"/>
                  </a:lnTo>
                  <a:lnTo>
                    <a:pt x="332" y="123"/>
                  </a:lnTo>
                  <a:lnTo>
                    <a:pt x="362" y="96"/>
                  </a:lnTo>
                  <a:lnTo>
                    <a:pt x="358" y="71"/>
                  </a:lnTo>
                  <a:lnTo>
                    <a:pt x="361" y="44"/>
                  </a:lnTo>
                  <a:lnTo>
                    <a:pt x="378" y="13"/>
                  </a:lnTo>
                  <a:lnTo>
                    <a:pt x="408" y="0"/>
                  </a:lnTo>
                  <a:lnTo>
                    <a:pt x="454" y="0"/>
                  </a:lnTo>
                  <a:lnTo>
                    <a:pt x="501" y="10"/>
                  </a:lnTo>
                  <a:lnTo>
                    <a:pt x="540" y="25"/>
                  </a:lnTo>
                  <a:lnTo>
                    <a:pt x="582" y="41"/>
                  </a:lnTo>
                  <a:lnTo>
                    <a:pt x="623" y="61"/>
                  </a:lnTo>
                  <a:lnTo>
                    <a:pt x="661" y="82"/>
                  </a:lnTo>
                  <a:lnTo>
                    <a:pt x="730" y="132"/>
                  </a:lnTo>
                  <a:lnTo>
                    <a:pt x="764" y="160"/>
                  </a:lnTo>
                  <a:lnTo>
                    <a:pt x="825" y="222"/>
                  </a:lnTo>
                  <a:lnTo>
                    <a:pt x="857" y="277"/>
                  </a:lnTo>
                  <a:lnTo>
                    <a:pt x="865" y="301"/>
                  </a:lnTo>
                  <a:lnTo>
                    <a:pt x="873" y="354"/>
                  </a:lnTo>
                  <a:lnTo>
                    <a:pt x="873" y="380"/>
                  </a:lnTo>
                  <a:lnTo>
                    <a:pt x="872" y="406"/>
                  </a:lnTo>
                  <a:lnTo>
                    <a:pt x="860" y="458"/>
                  </a:lnTo>
                  <a:lnTo>
                    <a:pt x="851" y="481"/>
                  </a:lnTo>
                  <a:lnTo>
                    <a:pt x="839" y="504"/>
                  </a:lnTo>
                  <a:lnTo>
                    <a:pt x="806" y="548"/>
                  </a:lnTo>
                  <a:lnTo>
                    <a:pt x="789" y="567"/>
                  </a:lnTo>
                  <a:lnTo>
                    <a:pt x="769" y="583"/>
                  </a:lnTo>
                  <a:lnTo>
                    <a:pt x="725" y="610"/>
                  </a:lnTo>
                  <a:lnTo>
                    <a:pt x="700" y="620"/>
                  </a:lnTo>
                  <a:lnTo>
                    <a:pt x="699" y="621"/>
                  </a:lnTo>
                  <a:lnTo>
                    <a:pt x="773" y="695"/>
                  </a:lnTo>
                  <a:lnTo>
                    <a:pt x="847" y="793"/>
                  </a:lnTo>
                  <a:lnTo>
                    <a:pt x="907" y="903"/>
                  </a:lnTo>
                  <a:lnTo>
                    <a:pt x="948" y="1019"/>
                  </a:lnTo>
                  <a:lnTo>
                    <a:pt x="973" y="1138"/>
                  </a:lnTo>
                  <a:lnTo>
                    <a:pt x="979" y="1261"/>
                  </a:lnTo>
                  <a:lnTo>
                    <a:pt x="992" y="1526"/>
                  </a:lnTo>
                  <a:lnTo>
                    <a:pt x="1017" y="1530"/>
                  </a:lnTo>
                  <a:lnTo>
                    <a:pt x="1045" y="1541"/>
                  </a:lnTo>
                  <a:lnTo>
                    <a:pt x="1063" y="1570"/>
                  </a:lnTo>
                  <a:lnTo>
                    <a:pt x="1068" y="1611"/>
                  </a:lnTo>
                  <a:lnTo>
                    <a:pt x="1069" y="1665"/>
                  </a:lnTo>
                  <a:lnTo>
                    <a:pt x="1091" y="1675"/>
                  </a:lnTo>
                  <a:lnTo>
                    <a:pt x="1100" y="1711"/>
                  </a:lnTo>
                  <a:lnTo>
                    <a:pt x="1095" y="1741"/>
                  </a:lnTo>
                  <a:lnTo>
                    <a:pt x="1086" y="1772"/>
                  </a:lnTo>
                  <a:lnTo>
                    <a:pt x="1132" y="2038"/>
                  </a:lnTo>
                  <a:lnTo>
                    <a:pt x="1126" y="2059"/>
                  </a:lnTo>
                  <a:lnTo>
                    <a:pt x="1192" y="2141"/>
                  </a:lnTo>
                  <a:lnTo>
                    <a:pt x="1249" y="2124"/>
                  </a:lnTo>
                  <a:lnTo>
                    <a:pt x="1274" y="2154"/>
                  </a:lnTo>
                  <a:lnTo>
                    <a:pt x="1248" y="2174"/>
                  </a:lnTo>
                  <a:lnTo>
                    <a:pt x="1249" y="2200"/>
                  </a:lnTo>
                  <a:lnTo>
                    <a:pt x="1269" y="2216"/>
                  </a:lnTo>
                  <a:lnTo>
                    <a:pt x="1202" y="2238"/>
                  </a:lnTo>
                  <a:lnTo>
                    <a:pt x="1257" y="2299"/>
                  </a:lnTo>
                  <a:lnTo>
                    <a:pt x="1329" y="2276"/>
                  </a:lnTo>
                  <a:lnTo>
                    <a:pt x="1334" y="2311"/>
                  </a:lnTo>
                  <a:lnTo>
                    <a:pt x="1369" y="2298"/>
                  </a:lnTo>
                  <a:lnTo>
                    <a:pt x="1373" y="2344"/>
                  </a:lnTo>
                  <a:lnTo>
                    <a:pt x="1303" y="2363"/>
                  </a:lnTo>
                  <a:lnTo>
                    <a:pt x="1356" y="2416"/>
                  </a:lnTo>
                  <a:lnTo>
                    <a:pt x="1330" y="2443"/>
                  </a:lnTo>
                  <a:lnTo>
                    <a:pt x="1369" y="2468"/>
                  </a:lnTo>
                  <a:lnTo>
                    <a:pt x="1341" y="2494"/>
                  </a:lnTo>
                  <a:lnTo>
                    <a:pt x="1305" y="2477"/>
                  </a:lnTo>
                  <a:lnTo>
                    <a:pt x="1282" y="2494"/>
                  </a:lnTo>
                  <a:lnTo>
                    <a:pt x="913" y="2298"/>
                  </a:lnTo>
                  <a:lnTo>
                    <a:pt x="913" y="2435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4"/>
            <p:cNvSpPr>
              <a:spLocks/>
            </p:cNvSpPr>
            <p:nvPr/>
          </p:nvSpPr>
          <p:spPr bwMode="auto">
            <a:xfrm>
              <a:off x="4705" y="1281"/>
              <a:ext cx="130" cy="15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6" y="27"/>
                </a:cxn>
                <a:cxn ang="0">
                  <a:pos x="93" y="16"/>
                </a:cxn>
                <a:cxn ang="0">
                  <a:pos x="144" y="11"/>
                </a:cxn>
                <a:cxn ang="0">
                  <a:pos x="205" y="18"/>
                </a:cxn>
                <a:cxn ang="0">
                  <a:pos x="257" y="6"/>
                </a:cxn>
                <a:cxn ang="0">
                  <a:pos x="318" y="0"/>
                </a:cxn>
                <a:cxn ang="0">
                  <a:pos x="393" y="12"/>
                </a:cxn>
                <a:cxn ang="0">
                  <a:pos x="519" y="58"/>
                </a:cxn>
                <a:cxn ang="0">
                  <a:pos x="0" y="58"/>
                </a:cxn>
              </a:cxnLst>
              <a:rect l="0" t="0" r="r" b="b"/>
              <a:pathLst>
                <a:path w="519" h="58">
                  <a:moveTo>
                    <a:pt x="0" y="58"/>
                  </a:moveTo>
                  <a:lnTo>
                    <a:pt x="56" y="27"/>
                  </a:lnTo>
                  <a:lnTo>
                    <a:pt x="93" y="16"/>
                  </a:lnTo>
                  <a:lnTo>
                    <a:pt x="144" y="11"/>
                  </a:lnTo>
                  <a:lnTo>
                    <a:pt x="205" y="18"/>
                  </a:lnTo>
                  <a:lnTo>
                    <a:pt x="257" y="6"/>
                  </a:lnTo>
                  <a:lnTo>
                    <a:pt x="318" y="0"/>
                  </a:lnTo>
                  <a:lnTo>
                    <a:pt x="393" y="12"/>
                  </a:lnTo>
                  <a:lnTo>
                    <a:pt x="519" y="58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1" name="Text Box 64"/>
          <p:cNvSpPr txBox="1">
            <a:spLocks noChangeArrowheads="1"/>
          </p:cNvSpPr>
          <p:nvPr/>
        </p:nvSpPr>
        <p:spPr bwMode="auto">
          <a:xfrm rot="16200000">
            <a:off x="999324" y="5553877"/>
            <a:ext cx="461665" cy="200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anchorCtr="1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Carey et al. (2012)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8933D3-2C55-4FE1-B5EF-AFA98BABC90F}"/>
              </a:ext>
            </a:extLst>
          </p:cNvPr>
          <p:cNvSpPr/>
          <p:nvPr/>
        </p:nvSpPr>
        <p:spPr>
          <a:xfrm>
            <a:off x="4724400" y="1834222"/>
            <a:ext cx="1283660" cy="3755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ADCP_Logo1_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102350"/>
            <a:ext cx="1905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0"/>
            <a:ext cx="2286000" cy="6858000"/>
            <a:chOff x="7329" y="0"/>
            <a:chExt cx="8398" cy="15840"/>
          </a:xfrm>
          <a:scene3d>
            <a:camera prst="orthographicFront"/>
            <a:lightRig rig="sunset" dir="t"/>
          </a:scene3d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344" y="0"/>
              <a:ext cx="8383" cy="15840"/>
              <a:chOff x="7560" y="0"/>
              <a:chExt cx="8047" cy="1584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755" y="0"/>
                <a:ext cx="7852" cy="15840"/>
              </a:xfrm>
              <a:prstGeom prst="rect">
                <a:avLst/>
              </a:prstGeom>
              <a:solidFill>
                <a:srgbClr val="A80054"/>
              </a:solidFill>
              <a:ln w="9525">
                <a:noFill/>
                <a:miter lim="800000"/>
                <a:headEnd/>
                <a:tailEnd/>
              </a:ln>
              <a:sp3d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1" name="Rectangle 5" descr="Light vertical"/>
              <p:cNvSpPr>
                <a:spLocks noChangeArrowheads="1"/>
              </p:cNvSpPr>
              <p:nvPr/>
            </p:nvSpPr>
            <p:spPr bwMode="auto">
              <a:xfrm>
                <a:off x="7560" y="8"/>
                <a:ext cx="195" cy="15825"/>
              </a:xfrm>
              <a:prstGeom prst="rect">
                <a:avLst/>
              </a:prstGeom>
              <a:pattFill prst="ltVert">
                <a:fgClr>
                  <a:srgbClr val="993300">
                    <a:alpha val="80000"/>
                  </a:srgbClr>
                </a:fgClr>
                <a:bgClr>
                  <a:srgbClr val="FFFFFF">
                    <a:alpha val="80000"/>
                  </a:srgbClr>
                </a:bgClr>
              </a:pattFill>
              <a:ln w="12700">
                <a:noFill/>
                <a:miter lim="800000"/>
                <a:headEnd/>
                <a:tailEnd/>
              </a:ln>
              <a:effectLst/>
              <a:sp3d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344" y="0"/>
              <a:ext cx="4896" cy="39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329" y="10658"/>
              <a:ext cx="4889" cy="44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/>
          </p:spPr>
          <p:txBody>
            <a:bodyPr lIns="365760" tIns="182880" rIns="182880" bIns="182880" anchor="b"/>
            <a:lstStyle/>
            <a:p>
              <a:pPr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7C1E2E"/>
                </a:solidFill>
              </a:rPr>
              <a:t>Key Moments in NADCP History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0" y="381000"/>
            <a:ext cx="9144000" cy="914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3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Structre</a:t>
            </a:r>
            <a:endParaRPr kumimoji="0" lang="en-US" sz="5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43000" y="5802868"/>
            <a:ext cx="525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057400" y="5498068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00600" y="5498068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 rot="16200000">
            <a:off x="4226868" y="2160033"/>
            <a:ext cx="46166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anchorCtr="1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Twice the cost benefit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 rot="16200000">
            <a:off x="2331305" y="3415844"/>
            <a:ext cx="1661993" cy="38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 algn="l">
              <a:defRPr/>
            </a:pPr>
            <a:r>
              <a:rPr lang="en-US" sz="7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}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0" y="152400"/>
            <a:ext cx="9144000" cy="1143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5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Length of Interactions</a:t>
            </a:r>
            <a:endParaRPr kumimoji="0" lang="en-US" sz="5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7086600" y="1905000"/>
            <a:ext cx="1828800" cy="2438400"/>
            <a:chOff x="4056" y="945"/>
            <a:chExt cx="1440" cy="1386"/>
          </a:xfrm>
        </p:grpSpPr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4056" y="1296"/>
              <a:ext cx="1440" cy="1035"/>
            </a:xfrm>
            <a:custGeom>
              <a:avLst/>
              <a:gdLst/>
              <a:ahLst/>
              <a:cxnLst>
                <a:cxn ang="0">
                  <a:pos x="3114" y="0"/>
                </a:cxn>
                <a:cxn ang="0">
                  <a:pos x="2594" y="0"/>
                </a:cxn>
                <a:cxn ang="0">
                  <a:pos x="2246" y="0"/>
                </a:cxn>
                <a:cxn ang="0">
                  <a:pos x="2167" y="0"/>
                </a:cxn>
                <a:cxn ang="0">
                  <a:pos x="2167" y="317"/>
                </a:cxn>
                <a:cxn ang="0">
                  <a:pos x="2167" y="746"/>
                </a:cxn>
                <a:cxn ang="0">
                  <a:pos x="2167" y="2098"/>
                </a:cxn>
                <a:cxn ang="0">
                  <a:pos x="2167" y="2261"/>
                </a:cxn>
                <a:cxn ang="0">
                  <a:pos x="2034" y="2261"/>
                </a:cxn>
                <a:cxn ang="0">
                  <a:pos x="1645" y="2261"/>
                </a:cxn>
                <a:cxn ang="0">
                  <a:pos x="1428" y="2261"/>
                </a:cxn>
                <a:cxn ang="0">
                  <a:pos x="1328" y="2261"/>
                </a:cxn>
                <a:cxn ang="0">
                  <a:pos x="110" y="2261"/>
                </a:cxn>
                <a:cxn ang="0">
                  <a:pos x="0" y="2261"/>
                </a:cxn>
                <a:cxn ang="0">
                  <a:pos x="0" y="2425"/>
                </a:cxn>
                <a:cxn ang="0">
                  <a:pos x="2333" y="2425"/>
                </a:cxn>
                <a:cxn ang="0">
                  <a:pos x="2333" y="163"/>
                </a:cxn>
                <a:cxn ang="0">
                  <a:pos x="3854" y="163"/>
                </a:cxn>
                <a:cxn ang="0">
                  <a:pos x="3854" y="4142"/>
                </a:cxn>
                <a:cxn ang="0">
                  <a:pos x="5762" y="4142"/>
                </a:cxn>
                <a:cxn ang="0">
                  <a:pos x="5762" y="3979"/>
                </a:cxn>
                <a:cxn ang="0">
                  <a:pos x="5169" y="3979"/>
                </a:cxn>
                <a:cxn ang="0">
                  <a:pos x="4333" y="3979"/>
                </a:cxn>
                <a:cxn ang="0">
                  <a:pos x="4015" y="3979"/>
                </a:cxn>
                <a:cxn ang="0">
                  <a:pos x="4015" y="0"/>
                </a:cxn>
                <a:cxn ang="0">
                  <a:pos x="3114" y="0"/>
                </a:cxn>
              </a:cxnLst>
              <a:rect l="0" t="0" r="r" b="b"/>
              <a:pathLst>
                <a:path w="5762" h="4142">
                  <a:moveTo>
                    <a:pt x="3114" y="0"/>
                  </a:moveTo>
                  <a:lnTo>
                    <a:pt x="2594" y="0"/>
                  </a:lnTo>
                  <a:lnTo>
                    <a:pt x="2246" y="0"/>
                  </a:lnTo>
                  <a:lnTo>
                    <a:pt x="2167" y="0"/>
                  </a:lnTo>
                  <a:lnTo>
                    <a:pt x="2167" y="317"/>
                  </a:lnTo>
                  <a:lnTo>
                    <a:pt x="2167" y="746"/>
                  </a:lnTo>
                  <a:lnTo>
                    <a:pt x="2167" y="2098"/>
                  </a:lnTo>
                  <a:lnTo>
                    <a:pt x="2167" y="2261"/>
                  </a:lnTo>
                  <a:lnTo>
                    <a:pt x="2034" y="2261"/>
                  </a:lnTo>
                  <a:lnTo>
                    <a:pt x="1645" y="2261"/>
                  </a:lnTo>
                  <a:lnTo>
                    <a:pt x="1428" y="2261"/>
                  </a:lnTo>
                  <a:lnTo>
                    <a:pt x="1328" y="2261"/>
                  </a:lnTo>
                  <a:lnTo>
                    <a:pt x="110" y="2261"/>
                  </a:lnTo>
                  <a:lnTo>
                    <a:pt x="0" y="2261"/>
                  </a:lnTo>
                  <a:lnTo>
                    <a:pt x="0" y="2425"/>
                  </a:lnTo>
                  <a:lnTo>
                    <a:pt x="2333" y="2425"/>
                  </a:lnTo>
                  <a:lnTo>
                    <a:pt x="2333" y="163"/>
                  </a:lnTo>
                  <a:lnTo>
                    <a:pt x="3854" y="163"/>
                  </a:lnTo>
                  <a:lnTo>
                    <a:pt x="3854" y="4142"/>
                  </a:lnTo>
                  <a:lnTo>
                    <a:pt x="5762" y="4142"/>
                  </a:lnTo>
                  <a:lnTo>
                    <a:pt x="5762" y="3979"/>
                  </a:lnTo>
                  <a:lnTo>
                    <a:pt x="5169" y="3979"/>
                  </a:lnTo>
                  <a:lnTo>
                    <a:pt x="4333" y="3979"/>
                  </a:lnTo>
                  <a:lnTo>
                    <a:pt x="4015" y="3979"/>
                  </a:lnTo>
                  <a:lnTo>
                    <a:pt x="4015" y="0"/>
                  </a:lnTo>
                  <a:lnTo>
                    <a:pt x="3114" y="0"/>
                  </a:lnTo>
                  <a:close/>
                </a:path>
              </a:pathLst>
            </a:custGeom>
            <a:solidFill>
              <a:srgbClr val="A85700"/>
            </a:solidFill>
            <a:ln w="0">
              <a:solidFill>
                <a:srgbClr val="A85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0"/>
            <p:cNvSpPr>
              <a:spLocks/>
            </p:cNvSpPr>
            <p:nvPr/>
          </p:nvSpPr>
          <p:spPr bwMode="auto">
            <a:xfrm>
              <a:off x="4056" y="945"/>
              <a:ext cx="367" cy="916"/>
            </a:xfrm>
            <a:custGeom>
              <a:avLst/>
              <a:gdLst/>
              <a:ahLst/>
              <a:cxnLst>
                <a:cxn ang="0">
                  <a:pos x="816" y="2376"/>
                </a:cxn>
                <a:cxn ang="0">
                  <a:pos x="895" y="2432"/>
                </a:cxn>
                <a:cxn ang="0">
                  <a:pos x="980" y="2481"/>
                </a:cxn>
                <a:cxn ang="0">
                  <a:pos x="1067" y="2522"/>
                </a:cxn>
                <a:cxn ang="0">
                  <a:pos x="1157" y="2557"/>
                </a:cxn>
                <a:cxn ang="0">
                  <a:pos x="1251" y="2583"/>
                </a:cxn>
                <a:cxn ang="0">
                  <a:pos x="1345" y="2603"/>
                </a:cxn>
                <a:cxn ang="0">
                  <a:pos x="1442" y="2613"/>
                </a:cxn>
                <a:cxn ang="0">
                  <a:pos x="1470" y="2827"/>
                </a:cxn>
                <a:cxn ang="0">
                  <a:pos x="1328" y="2830"/>
                </a:cxn>
                <a:cxn ang="0">
                  <a:pos x="144" y="3160"/>
                </a:cxn>
                <a:cxn ang="0">
                  <a:pos x="1129" y="3268"/>
                </a:cxn>
                <a:cxn ang="0">
                  <a:pos x="110" y="3663"/>
                </a:cxn>
                <a:cxn ang="0">
                  <a:pos x="0" y="4"/>
                </a:cxn>
                <a:cxn ang="0">
                  <a:pos x="298" y="25"/>
                </a:cxn>
                <a:cxn ang="0">
                  <a:pos x="394" y="135"/>
                </a:cxn>
                <a:cxn ang="0">
                  <a:pos x="435" y="253"/>
                </a:cxn>
                <a:cxn ang="0">
                  <a:pos x="439" y="374"/>
                </a:cxn>
                <a:cxn ang="0">
                  <a:pos x="407" y="492"/>
                </a:cxn>
                <a:cxn ang="0">
                  <a:pos x="466" y="1724"/>
                </a:cxn>
                <a:cxn ang="0">
                  <a:pos x="699" y="1702"/>
                </a:cxn>
                <a:cxn ang="0">
                  <a:pos x="725" y="1667"/>
                </a:cxn>
                <a:cxn ang="0">
                  <a:pos x="777" y="1655"/>
                </a:cxn>
                <a:cxn ang="0">
                  <a:pos x="758" y="1818"/>
                </a:cxn>
                <a:cxn ang="0">
                  <a:pos x="470" y="1886"/>
                </a:cxn>
                <a:cxn ang="0">
                  <a:pos x="742" y="1880"/>
                </a:cxn>
                <a:cxn ang="0">
                  <a:pos x="705" y="2024"/>
                </a:cxn>
                <a:cxn ang="0">
                  <a:pos x="476" y="2069"/>
                </a:cxn>
                <a:cxn ang="0">
                  <a:pos x="482" y="2148"/>
                </a:cxn>
                <a:cxn ang="0">
                  <a:pos x="478" y="2229"/>
                </a:cxn>
                <a:cxn ang="0">
                  <a:pos x="456" y="2348"/>
                </a:cxn>
                <a:cxn ang="0">
                  <a:pos x="579" y="2342"/>
                </a:cxn>
                <a:cxn ang="0">
                  <a:pos x="712" y="2343"/>
                </a:cxn>
              </a:cxnLst>
              <a:rect l="0" t="0" r="r" b="b"/>
              <a:pathLst>
                <a:path w="1470" h="3663">
                  <a:moveTo>
                    <a:pt x="781" y="2347"/>
                  </a:moveTo>
                  <a:lnTo>
                    <a:pt x="816" y="2376"/>
                  </a:lnTo>
                  <a:lnTo>
                    <a:pt x="855" y="2404"/>
                  </a:lnTo>
                  <a:lnTo>
                    <a:pt x="895" y="2432"/>
                  </a:lnTo>
                  <a:lnTo>
                    <a:pt x="936" y="2458"/>
                  </a:lnTo>
                  <a:lnTo>
                    <a:pt x="980" y="2481"/>
                  </a:lnTo>
                  <a:lnTo>
                    <a:pt x="1024" y="2502"/>
                  </a:lnTo>
                  <a:lnTo>
                    <a:pt x="1067" y="2522"/>
                  </a:lnTo>
                  <a:lnTo>
                    <a:pt x="1111" y="2541"/>
                  </a:lnTo>
                  <a:lnTo>
                    <a:pt x="1157" y="2557"/>
                  </a:lnTo>
                  <a:lnTo>
                    <a:pt x="1203" y="2571"/>
                  </a:lnTo>
                  <a:lnTo>
                    <a:pt x="1251" y="2583"/>
                  </a:lnTo>
                  <a:lnTo>
                    <a:pt x="1296" y="2595"/>
                  </a:lnTo>
                  <a:lnTo>
                    <a:pt x="1345" y="2603"/>
                  </a:lnTo>
                  <a:lnTo>
                    <a:pt x="1392" y="2608"/>
                  </a:lnTo>
                  <a:lnTo>
                    <a:pt x="1442" y="2613"/>
                  </a:lnTo>
                  <a:lnTo>
                    <a:pt x="1470" y="2613"/>
                  </a:lnTo>
                  <a:lnTo>
                    <a:pt x="1470" y="2827"/>
                  </a:lnTo>
                  <a:lnTo>
                    <a:pt x="1328" y="2968"/>
                  </a:lnTo>
                  <a:lnTo>
                    <a:pt x="1328" y="2830"/>
                  </a:lnTo>
                  <a:lnTo>
                    <a:pt x="165" y="2830"/>
                  </a:lnTo>
                  <a:lnTo>
                    <a:pt x="144" y="3160"/>
                  </a:lnTo>
                  <a:lnTo>
                    <a:pt x="1129" y="3159"/>
                  </a:lnTo>
                  <a:lnTo>
                    <a:pt x="1129" y="3268"/>
                  </a:lnTo>
                  <a:lnTo>
                    <a:pt x="136" y="3268"/>
                  </a:lnTo>
                  <a:lnTo>
                    <a:pt x="110" y="3663"/>
                  </a:lnTo>
                  <a:lnTo>
                    <a:pt x="0" y="3663"/>
                  </a:lnTo>
                  <a:lnTo>
                    <a:pt x="0" y="4"/>
                  </a:lnTo>
                  <a:lnTo>
                    <a:pt x="237" y="0"/>
                  </a:lnTo>
                  <a:lnTo>
                    <a:pt x="298" y="25"/>
                  </a:lnTo>
                  <a:lnTo>
                    <a:pt x="350" y="69"/>
                  </a:lnTo>
                  <a:lnTo>
                    <a:pt x="394" y="135"/>
                  </a:lnTo>
                  <a:lnTo>
                    <a:pt x="419" y="195"/>
                  </a:lnTo>
                  <a:lnTo>
                    <a:pt x="435" y="253"/>
                  </a:lnTo>
                  <a:lnTo>
                    <a:pt x="439" y="313"/>
                  </a:lnTo>
                  <a:lnTo>
                    <a:pt x="439" y="374"/>
                  </a:lnTo>
                  <a:lnTo>
                    <a:pt x="429" y="435"/>
                  </a:lnTo>
                  <a:lnTo>
                    <a:pt x="407" y="492"/>
                  </a:lnTo>
                  <a:lnTo>
                    <a:pt x="380" y="546"/>
                  </a:lnTo>
                  <a:lnTo>
                    <a:pt x="466" y="1724"/>
                  </a:lnTo>
                  <a:lnTo>
                    <a:pt x="695" y="1724"/>
                  </a:lnTo>
                  <a:lnTo>
                    <a:pt x="699" y="1702"/>
                  </a:lnTo>
                  <a:lnTo>
                    <a:pt x="709" y="1681"/>
                  </a:lnTo>
                  <a:lnTo>
                    <a:pt x="725" y="1667"/>
                  </a:lnTo>
                  <a:lnTo>
                    <a:pt x="746" y="1658"/>
                  </a:lnTo>
                  <a:lnTo>
                    <a:pt x="777" y="1655"/>
                  </a:lnTo>
                  <a:lnTo>
                    <a:pt x="821" y="1655"/>
                  </a:lnTo>
                  <a:lnTo>
                    <a:pt x="758" y="1818"/>
                  </a:lnTo>
                  <a:lnTo>
                    <a:pt x="466" y="1818"/>
                  </a:lnTo>
                  <a:lnTo>
                    <a:pt x="470" y="1886"/>
                  </a:lnTo>
                  <a:lnTo>
                    <a:pt x="605" y="1878"/>
                  </a:lnTo>
                  <a:lnTo>
                    <a:pt x="742" y="1880"/>
                  </a:lnTo>
                  <a:lnTo>
                    <a:pt x="714" y="1980"/>
                  </a:lnTo>
                  <a:lnTo>
                    <a:pt x="705" y="2024"/>
                  </a:lnTo>
                  <a:lnTo>
                    <a:pt x="471" y="2024"/>
                  </a:lnTo>
                  <a:lnTo>
                    <a:pt x="476" y="2069"/>
                  </a:lnTo>
                  <a:lnTo>
                    <a:pt x="480" y="2107"/>
                  </a:lnTo>
                  <a:lnTo>
                    <a:pt x="482" y="2148"/>
                  </a:lnTo>
                  <a:lnTo>
                    <a:pt x="480" y="2189"/>
                  </a:lnTo>
                  <a:lnTo>
                    <a:pt x="478" y="2229"/>
                  </a:lnTo>
                  <a:lnTo>
                    <a:pt x="472" y="2268"/>
                  </a:lnTo>
                  <a:lnTo>
                    <a:pt x="456" y="2348"/>
                  </a:lnTo>
                  <a:lnTo>
                    <a:pt x="511" y="2344"/>
                  </a:lnTo>
                  <a:lnTo>
                    <a:pt x="579" y="2342"/>
                  </a:lnTo>
                  <a:lnTo>
                    <a:pt x="645" y="2342"/>
                  </a:lnTo>
                  <a:lnTo>
                    <a:pt x="712" y="2343"/>
                  </a:lnTo>
                  <a:lnTo>
                    <a:pt x="781" y="2347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1"/>
            <p:cNvSpPr>
              <a:spLocks/>
            </p:cNvSpPr>
            <p:nvPr/>
          </p:nvSpPr>
          <p:spPr bwMode="auto">
            <a:xfrm>
              <a:off x="4224" y="960"/>
              <a:ext cx="387" cy="889"/>
            </a:xfrm>
            <a:custGeom>
              <a:avLst/>
              <a:gdLst/>
              <a:ahLst/>
              <a:cxnLst>
                <a:cxn ang="0">
                  <a:pos x="696" y="2498"/>
                </a:cxn>
                <a:cxn ang="0">
                  <a:pos x="555" y="2473"/>
                </a:cxn>
                <a:cxn ang="0">
                  <a:pos x="415" y="2431"/>
                </a:cxn>
                <a:cxn ang="0">
                  <a:pos x="284" y="2371"/>
                </a:cxn>
                <a:cxn ang="0">
                  <a:pos x="159" y="2294"/>
                </a:cxn>
                <a:cxn ang="0">
                  <a:pos x="62" y="2208"/>
                </a:cxn>
                <a:cxn ang="0">
                  <a:pos x="25" y="2137"/>
                </a:cxn>
                <a:cxn ang="0">
                  <a:pos x="4" y="2060"/>
                </a:cxn>
                <a:cxn ang="0">
                  <a:pos x="0" y="1979"/>
                </a:cxn>
                <a:cxn ang="0">
                  <a:pos x="18" y="1870"/>
                </a:cxn>
                <a:cxn ang="0">
                  <a:pos x="62" y="1708"/>
                </a:cxn>
                <a:cxn ang="0">
                  <a:pos x="522" y="670"/>
                </a:cxn>
                <a:cxn ang="0">
                  <a:pos x="589" y="601"/>
                </a:cxn>
                <a:cxn ang="0">
                  <a:pos x="672" y="558"/>
                </a:cxn>
                <a:cxn ang="0">
                  <a:pos x="845" y="485"/>
                </a:cxn>
                <a:cxn ang="0">
                  <a:pos x="819" y="377"/>
                </a:cxn>
                <a:cxn ang="0">
                  <a:pos x="822" y="284"/>
                </a:cxn>
                <a:cxn ang="0">
                  <a:pos x="845" y="192"/>
                </a:cxn>
                <a:cxn ang="0">
                  <a:pos x="890" y="109"/>
                </a:cxn>
                <a:cxn ang="0">
                  <a:pos x="952" y="46"/>
                </a:cxn>
                <a:cxn ang="0">
                  <a:pos x="1015" y="15"/>
                </a:cxn>
                <a:cxn ang="0">
                  <a:pos x="1131" y="0"/>
                </a:cxn>
                <a:cxn ang="0">
                  <a:pos x="1234" y="7"/>
                </a:cxn>
                <a:cxn ang="0">
                  <a:pos x="1332" y="35"/>
                </a:cxn>
                <a:cxn ang="0">
                  <a:pos x="1425" y="164"/>
                </a:cxn>
                <a:cxn ang="0">
                  <a:pos x="1453" y="244"/>
                </a:cxn>
                <a:cxn ang="0">
                  <a:pos x="1463" y="346"/>
                </a:cxn>
                <a:cxn ang="0">
                  <a:pos x="1479" y="513"/>
                </a:cxn>
                <a:cxn ang="0">
                  <a:pos x="1431" y="529"/>
                </a:cxn>
                <a:cxn ang="0">
                  <a:pos x="1400" y="599"/>
                </a:cxn>
                <a:cxn ang="0">
                  <a:pos x="1363" y="650"/>
                </a:cxn>
                <a:cxn ang="0">
                  <a:pos x="1339" y="712"/>
                </a:cxn>
                <a:cxn ang="0">
                  <a:pos x="1210" y="711"/>
                </a:cxn>
                <a:cxn ang="0">
                  <a:pos x="1173" y="940"/>
                </a:cxn>
                <a:cxn ang="0">
                  <a:pos x="1471" y="1292"/>
                </a:cxn>
                <a:cxn ang="0">
                  <a:pos x="1409" y="1639"/>
                </a:cxn>
                <a:cxn ang="0">
                  <a:pos x="1260" y="1638"/>
                </a:cxn>
                <a:cxn ang="0">
                  <a:pos x="1148" y="1562"/>
                </a:cxn>
                <a:cxn ang="0">
                  <a:pos x="1471" y="2038"/>
                </a:cxn>
                <a:cxn ang="0">
                  <a:pos x="1271" y="3347"/>
                </a:cxn>
                <a:cxn ang="0">
                  <a:pos x="1090" y="3321"/>
                </a:cxn>
                <a:cxn ang="0">
                  <a:pos x="1231" y="3428"/>
                </a:cxn>
                <a:cxn ang="0">
                  <a:pos x="1344" y="3522"/>
                </a:cxn>
                <a:cxn ang="0">
                  <a:pos x="732" y="3452"/>
                </a:cxn>
                <a:cxn ang="0">
                  <a:pos x="568" y="3372"/>
                </a:cxn>
                <a:cxn ang="0">
                  <a:pos x="527" y="3307"/>
                </a:cxn>
                <a:cxn ang="0">
                  <a:pos x="498" y="3240"/>
                </a:cxn>
                <a:cxn ang="0">
                  <a:pos x="433" y="3049"/>
                </a:cxn>
                <a:cxn ang="0">
                  <a:pos x="774" y="2717"/>
                </a:cxn>
              </a:cxnLst>
              <a:rect l="0" t="0" r="r" b="b"/>
              <a:pathLst>
                <a:path w="1548" h="3553">
                  <a:moveTo>
                    <a:pt x="774" y="2503"/>
                  </a:moveTo>
                  <a:lnTo>
                    <a:pt x="746" y="2503"/>
                  </a:lnTo>
                  <a:lnTo>
                    <a:pt x="696" y="2498"/>
                  </a:lnTo>
                  <a:lnTo>
                    <a:pt x="649" y="2493"/>
                  </a:lnTo>
                  <a:lnTo>
                    <a:pt x="600" y="2485"/>
                  </a:lnTo>
                  <a:lnTo>
                    <a:pt x="555" y="2473"/>
                  </a:lnTo>
                  <a:lnTo>
                    <a:pt x="507" y="2461"/>
                  </a:lnTo>
                  <a:lnTo>
                    <a:pt x="461" y="2447"/>
                  </a:lnTo>
                  <a:lnTo>
                    <a:pt x="415" y="2431"/>
                  </a:lnTo>
                  <a:lnTo>
                    <a:pt x="371" y="2412"/>
                  </a:lnTo>
                  <a:lnTo>
                    <a:pt x="328" y="2392"/>
                  </a:lnTo>
                  <a:lnTo>
                    <a:pt x="284" y="2371"/>
                  </a:lnTo>
                  <a:lnTo>
                    <a:pt x="240" y="2348"/>
                  </a:lnTo>
                  <a:lnTo>
                    <a:pt x="199" y="2322"/>
                  </a:lnTo>
                  <a:lnTo>
                    <a:pt x="159" y="2294"/>
                  </a:lnTo>
                  <a:lnTo>
                    <a:pt x="120" y="2266"/>
                  </a:lnTo>
                  <a:lnTo>
                    <a:pt x="85" y="2237"/>
                  </a:lnTo>
                  <a:lnTo>
                    <a:pt x="62" y="2208"/>
                  </a:lnTo>
                  <a:lnTo>
                    <a:pt x="50" y="2186"/>
                  </a:lnTo>
                  <a:lnTo>
                    <a:pt x="36" y="2162"/>
                  </a:lnTo>
                  <a:lnTo>
                    <a:pt x="25" y="2137"/>
                  </a:lnTo>
                  <a:lnTo>
                    <a:pt x="16" y="2111"/>
                  </a:lnTo>
                  <a:lnTo>
                    <a:pt x="9" y="2086"/>
                  </a:lnTo>
                  <a:lnTo>
                    <a:pt x="4" y="2060"/>
                  </a:lnTo>
                  <a:lnTo>
                    <a:pt x="0" y="2033"/>
                  </a:lnTo>
                  <a:lnTo>
                    <a:pt x="0" y="2005"/>
                  </a:lnTo>
                  <a:lnTo>
                    <a:pt x="0" y="1979"/>
                  </a:lnTo>
                  <a:lnTo>
                    <a:pt x="3" y="1952"/>
                  </a:lnTo>
                  <a:lnTo>
                    <a:pt x="9" y="1914"/>
                  </a:lnTo>
                  <a:lnTo>
                    <a:pt x="18" y="1870"/>
                  </a:lnTo>
                  <a:lnTo>
                    <a:pt x="46" y="1770"/>
                  </a:lnTo>
                  <a:lnTo>
                    <a:pt x="54" y="1746"/>
                  </a:lnTo>
                  <a:lnTo>
                    <a:pt x="62" y="1708"/>
                  </a:lnTo>
                  <a:lnTo>
                    <a:pt x="125" y="1545"/>
                  </a:lnTo>
                  <a:lnTo>
                    <a:pt x="505" y="697"/>
                  </a:lnTo>
                  <a:lnTo>
                    <a:pt x="522" y="670"/>
                  </a:lnTo>
                  <a:lnTo>
                    <a:pt x="543" y="645"/>
                  </a:lnTo>
                  <a:lnTo>
                    <a:pt x="563" y="621"/>
                  </a:lnTo>
                  <a:lnTo>
                    <a:pt x="589" y="601"/>
                  </a:lnTo>
                  <a:lnTo>
                    <a:pt x="614" y="585"/>
                  </a:lnTo>
                  <a:lnTo>
                    <a:pt x="644" y="569"/>
                  </a:lnTo>
                  <a:lnTo>
                    <a:pt x="672" y="558"/>
                  </a:lnTo>
                  <a:lnTo>
                    <a:pt x="705" y="550"/>
                  </a:lnTo>
                  <a:lnTo>
                    <a:pt x="783" y="549"/>
                  </a:lnTo>
                  <a:lnTo>
                    <a:pt x="845" y="485"/>
                  </a:lnTo>
                  <a:lnTo>
                    <a:pt x="830" y="439"/>
                  </a:lnTo>
                  <a:lnTo>
                    <a:pt x="823" y="408"/>
                  </a:lnTo>
                  <a:lnTo>
                    <a:pt x="819" y="377"/>
                  </a:lnTo>
                  <a:lnTo>
                    <a:pt x="817" y="346"/>
                  </a:lnTo>
                  <a:lnTo>
                    <a:pt x="818" y="315"/>
                  </a:lnTo>
                  <a:lnTo>
                    <a:pt x="822" y="284"/>
                  </a:lnTo>
                  <a:lnTo>
                    <a:pt x="828" y="253"/>
                  </a:lnTo>
                  <a:lnTo>
                    <a:pt x="835" y="221"/>
                  </a:lnTo>
                  <a:lnTo>
                    <a:pt x="845" y="192"/>
                  </a:lnTo>
                  <a:lnTo>
                    <a:pt x="858" y="163"/>
                  </a:lnTo>
                  <a:lnTo>
                    <a:pt x="873" y="136"/>
                  </a:lnTo>
                  <a:lnTo>
                    <a:pt x="890" y="109"/>
                  </a:lnTo>
                  <a:lnTo>
                    <a:pt x="909" y="85"/>
                  </a:lnTo>
                  <a:lnTo>
                    <a:pt x="932" y="60"/>
                  </a:lnTo>
                  <a:lnTo>
                    <a:pt x="952" y="46"/>
                  </a:lnTo>
                  <a:lnTo>
                    <a:pt x="970" y="32"/>
                  </a:lnTo>
                  <a:lnTo>
                    <a:pt x="993" y="24"/>
                  </a:lnTo>
                  <a:lnTo>
                    <a:pt x="1015" y="15"/>
                  </a:lnTo>
                  <a:lnTo>
                    <a:pt x="1039" y="7"/>
                  </a:lnTo>
                  <a:lnTo>
                    <a:pt x="1082" y="1"/>
                  </a:lnTo>
                  <a:lnTo>
                    <a:pt x="1131" y="0"/>
                  </a:lnTo>
                  <a:lnTo>
                    <a:pt x="1165" y="1"/>
                  </a:lnTo>
                  <a:lnTo>
                    <a:pt x="1200" y="2"/>
                  </a:lnTo>
                  <a:lnTo>
                    <a:pt x="1234" y="7"/>
                  </a:lnTo>
                  <a:lnTo>
                    <a:pt x="1268" y="15"/>
                  </a:lnTo>
                  <a:lnTo>
                    <a:pt x="1301" y="24"/>
                  </a:lnTo>
                  <a:lnTo>
                    <a:pt x="1332" y="35"/>
                  </a:lnTo>
                  <a:lnTo>
                    <a:pt x="1364" y="48"/>
                  </a:lnTo>
                  <a:lnTo>
                    <a:pt x="1459" y="97"/>
                  </a:lnTo>
                  <a:lnTo>
                    <a:pt x="1425" y="164"/>
                  </a:lnTo>
                  <a:lnTo>
                    <a:pt x="1433" y="178"/>
                  </a:lnTo>
                  <a:lnTo>
                    <a:pt x="1444" y="210"/>
                  </a:lnTo>
                  <a:lnTo>
                    <a:pt x="1453" y="244"/>
                  </a:lnTo>
                  <a:lnTo>
                    <a:pt x="1459" y="279"/>
                  </a:lnTo>
                  <a:lnTo>
                    <a:pt x="1461" y="312"/>
                  </a:lnTo>
                  <a:lnTo>
                    <a:pt x="1463" y="346"/>
                  </a:lnTo>
                  <a:lnTo>
                    <a:pt x="1459" y="390"/>
                  </a:lnTo>
                  <a:lnTo>
                    <a:pt x="1441" y="401"/>
                  </a:lnTo>
                  <a:lnTo>
                    <a:pt x="1479" y="513"/>
                  </a:lnTo>
                  <a:lnTo>
                    <a:pt x="1475" y="521"/>
                  </a:lnTo>
                  <a:lnTo>
                    <a:pt x="1459" y="525"/>
                  </a:lnTo>
                  <a:lnTo>
                    <a:pt x="1431" y="529"/>
                  </a:lnTo>
                  <a:lnTo>
                    <a:pt x="1433" y="554"/>
                  </a:lnTo>
                  <a:lnTo>
                    <a:pt x="1429" y="580"/>
                  </a:lnTo>
                  <a:lnTo>
                    <a:pt x="1400" y="599"/>
                  </a:lnTo>
                  <a:lnTo>
                    <a:pt x="1400" y="627"/>
                  </a:lnTo>
                  <a:lnTo>
                    <a:pt x="1375" y="635"/>
                  </a:lnTo>
                  <a:lnTo>
                    <a:pt x="1363" y="650"/>
                  </a:lnTo>
                  <a:lnTo>
                    <a:pt x="1365" y="678"/>
                  </a:lnTo>
                  <a:lnTo>
                    <a:pt x="1359" y="701"/>
                  </a:lnTo>
                  <a:lnTo>
                    <a:pt x="1339" y="712"/>
                  </a:lnTo>
                  <a:lnTo>
                    <a:pt x="1314" y="716"/>
                  </a:lnTo>
                  <a:lnTo>
                    <a:pt x="1276" y="712"/>
                  </a:lnTo>
                  <a:lnTo>
                    <a:pt x="1210" y="711"/>
                  </a:lnTo>
                  <a:lnTo>
                    <a:pt x="1148" y="722"/>
                  </a:lnTo>
                  <a:lnTo>
                    <a:pt x="1123" y="752"/>
                  </a:lnTo>
                  <a:lnTo>
                    <a:pt x="1173" y="940"/>
                  </a:lnTo>
                  <a:lnTo>
                    <a:pt x="1471" y="1226"/>
                  </a:lnTo>
                  <a:lnTo>
                    <a:pt x="1548" y="1292"/>
                  </a:lnTo>
                  <a:lnTo>
                    <a:pt x="1471" y="1292"/>
                  </a:lnTo>
                  <a:lnTo>
                    <a:pt x="1471" y="1609"/>
                  </a:lnTo>
                  <a:lnTo>
                    <a:pt x="1455" y="1619"/>
                  </a:lnTo>
                  <a:lnTo>
                    <a:pt x="1409" y="1639"/>
                  </a:lnTo>
                  <a:lnTo>
                    <a:pt x="1360" y="1648"/>
                  </a:lnTo>
                  <a:lnTo>
                    <a:pt x="1309" y="1648"/>
                  </a:lnTo>
                  <a:lnTo>
                    <a:pt x="1260" y="1638"/>
                  </a:lnTo>
                  <a:lnTo>
                    <a:pt x="1214" y="1618"/>
                  </a:lnTo>
                  <a:lnTo>
                    <a:pt x="1173" y="1590"/>
                  </a:lnTo>
                  <a:lnTo>
                    <a:pt x="1148" y="1562"/>
                  </a:lnTo>
                  <a:lnTo>
                    <a:pt x="1123" y="1532"/>
                  </a:lnTo>
                  <a:lnTo>
                    <a:pt x="1059" y="1975"/>
                  </a:lnTo>
                  <a:lnTo>
                    <a:pt x="1471" y="2038"/>
                  </a:lnTo>
                  <a:lnTo>
                    <a:pt x="1471" y="3390"/>
                  </a:lnTo>
                  <a:lnTo>
                    <a:pt x="1367" y="3370"/>
                  </a:lnTo>
                  <a:lnTo>
                    <a:pt x="1271" y="3347"/>
                  </a:lnTo>
                  <a:lnTo>
                    <a:pt x="1176" y="3316"/>
                  </a:lnTo>
                  <a:lnTo>
                    <a:pt x="1084" y="3291"/>
                  </a:lnTo>
                  <a:lnTo>
                    <a:pt x="1090" y="3321"/>
                  </a:lnTo>
                  <a:lnTo>
                    <a:pt x="1119" y="3366"/>
                  </a:lnTo>
                  <a:lnTo>
                    <a:pt x="1154" y="3393"/>
                  </a:lnTo>
                  <a:lnTo>
                    <a:pt x="1231" y="3428"/>
                  </a:lnTo>
                  <a:lnTo>
                    <a:pt x="1338" y="3463"/>
                  </a:lnTo>
                  <a:lnTo>
                    <a:pt x="1344" y="3497"/>
                  </a:lnTo>
                  <a:lnTo>
                    <a:pt x="1344" y="3522"/>
                  </a:lnTo>
                  <a:lnTo>
                    <a:pt x="1338" y="3553"/>
                  </a:lnTo>
                  <a:lnTo>
                    <a:pt x="949" y="3553"/>
                  </a:lnTo>
                  <a:lnTo>
                    <a:pt x="732" y="3452"/>
                  </a:lnTo>
                  <a:lnTo>
                    <a:pt x="632" y="3402"/>
                  </a:lnTo>
                  <a:lnTo>
                    <a:pt x="593" y="3390"/>
                  </a:lnTo>
                  <a:lnTo>
                    <a:pt x="568" y="3372"/>
                  </a:lnTo>
                  <a:lnTo>
                    <a:pt x="545" y="3352"/>
                  </a:lnTo>
                  <a:lnTo>
                    <a:pt x="533" y="3334"/>
                  </a:lnTo>
                  <a:lnTo>
                    <a:pt x="527" y="3307"/>
                  </a:lnTo>
                  <a:lnTo>
                    <a:pt x="527" y="3285"/>
                  </a:lnTo>
                  <a:lnTo>
                    <a:pt x="529" y="3261"/>
                  </a:lnTo>
                  <a:lnTo>
                    <a:pt x="498" y="3240"/>
                  </a:lnTo>
                  <a:lnTo>
                    <a:pt x="449" y="3198"/>
                  </a:lnTo>
                  <a:lnTo>
                    <a:pt x="433" y="3158"/>
                  </a:lnTo>
                  <a:lnTo>
                    <a:pt x="433" y="3049"/>
                  </a:lnTo>
                  <a:lnTo>
                    <a:pt x="469" y="2989"/>
                  </a:lnTo>
                  <a:lnTo>
                    <a:pt x="632" y="2858"/>
                  </a:lnTo>
                  <a:lnTo>
                    <a:pt x="774" y="2717"/>
                  </a:lnTo>
                  <a:lnTo>
                    <a:pt x="966" y="2523"/>
                  </a:lnTo>
                  <a:lnTo>
                    <a:pt x="774" y="2503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auto">
            <a:xfrm>
              <a:off x="4388" y="1823"/>
              <a:ext cx="24" cy="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1"/>
                </a:cxn>
                <a:cxn ang="0">
                  <a:pos x="100" y="151"/>
                </a:cxn>
                <a:cxn ang="0">
                  <a:pos x="100" y="50"/>
                </a:cxn>
                <a:cxn ang="0">
                  <a:pos x="0" y="0"/>
                </a:cxn>
              </a:cxnLst>
              <a:rect l="0" t="0" r="r" b="b"/>
              <a:pathLst>
                <a:path w="100" h="151">
                  <a:moveTo>
                    <a:pt x="0" y="0"/>
                  </a:moveTo>
                  <a:lnTo>
                    <a:pt x="0" y="151"/>
                  </a:lnTo>
                  <a:lnTo>
                    <a:pt x="100" y="151"/>
                  </a:lnTo>
                  <a:lnTo>
                    <a:pt x="100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3"/>
            <p:cNvSpPr>
              <a:spLocks/>
            </p:cNvSpPr>
            <p:nvPr/>
          </p:nvSpPr>
          <p:spPr bwMode="auto">
            <a:xfrm>
              <a:off x="5139" y="1089"/>
              <a:ext cx="343" cy="1201"/>
            </a:xfrm>
            <a:custGeom>
              <a:avLst/>
              <a:gdLst/>
              <a:ahLst/>
              <a:cxnLst>
                <a:cxn ang="0">
                  <a:pos x="887" y="2728"/>
                </a:cxn>
                <a:cxn ang="0">
                  <a:pos x="885" y="3414"/>
                </a:cxn>
                <a:cxn ang="0">
                  <a:pos x="928" y="4058"/>
                </a:cxn>
                <a:cxn ang="0">
                  <a:pos x="837" y="4663"/>
                </a:cxn>
                <a:cxn ang="0">
                  <a:pos x="2" y="4787"/>
                </a:cxn>
                <a:cxn ang="0">
                  <a:pos x="138" y="4732"/>
                </a:cxn>
                <a:cxn ang="0">
                  <a:pos x="342" y="4616"/>
                </a:cxn>
                <a:cxn ang="0">
                  <a:pos x="435" y="4342"/>
                </a:cxn>
                <a:cxn ang="0">
                  <a:pos x="230" y="2715"/>
                </a:cxn>
                <a:cxn ang="0">
                  <a:pos x="147" y="1976"/>
                </a:cxn>
                <a:cxn ang="0">
                  <a:pos x="117" y="1785"/>
                </a:cxn>
                <a:cxn ang="0">
                  <a:pos x="160" y="1474"/>
                </a:cxn>
                <a:cxn ang="0">
                  <a:pos x="234" y="1167"/>
                </a:cxn>
                <a:cxn ang="0">
                  <a:pos x="337" y="868"/>
                </a:cxn>
                <a:cxn ang="0">
                  <a:pos x="359" y="725"/>
                </a:cxn>
                <a:cxn ang="0">
                  <a:pos x="219" y="585"/>
                </a:cxn>
                <a:cxn ang="0">
                  <a:pos x="186" y="519"/>
                </a:cxn>
                <a:cxn ang="0">
                  <a:pos x="155" y="375"/>
                </a:cxn>
                <a:cxn ang="0">
                  <a:pos x="163" y="343"/>
                </a:cxn>
                <a:cxn ang="0">
                  <a:pos x="262" y="242"/>
                </a:cxn>
                <a:cxn ang="0">
                  <a:pos x="300" y="163"/>
                </a:cxn>
                <a:cxn ang="0">
                  <a:pos x="362" y="96"/>
                </a:cxn>
                <a:cxn ang="0">
                  <a:pos x="378" y="13"/>
                </a:cxn>
                <a:cxn ang="0">
                  <a:pos x="501" y="10"/>
                </a:cxn>
                <a:cxn ang="0">
                  <a:pos x="623" y="61"/>
                </a:cxn>
                <a:cxn ang="0">
                  <a:pos x="764" y="160"/>
                </a:cxn>
                <a:cxn ang="0">
                  <a:pos x="865" y="301"/>
                </a:cxn>
                <a:cxn ang="0">
                  <a:pos x="872" y="406"/>
                </a:cxn>
                <a:cxn ang="0">
                  <a:pos x="839" y="504"/>
                </a:cxn>
                <a:cxn ang="0">
                  <a:pos x="769" y="583"/>
                </a:cxn>
                <a:cxn ang="0">
                  <a:pos x="699" y="621"/>
                </a:cxn>
                <a:cxn ang="0">
                  <a:pos x="907" y="903"/>
                </a:cxn>
                <a:cxn ang="0">
                  <a:pos x="979" y="1261"/>
                </a:cxn>
                <a:cxn ang="0">
                  <a:pos x="1045" y="1541"/>
                </a:cxn>
                <a:cxn ang="0">
                  <a:pos x="1069" y="1665"/>
                </a:cxn>
                <a:cxn ang="0">
                  <a:pos x="1095" y="1741"/>
                </a:cxn>
                <a:cxn ang="0">
                  <a:pos x="1126" y="2059"/>
                </a:cxn>
                <a:cxn ang="0">
                  <a:pos x="1274" y="2154"/>
                </a:cxn>
                <a:cxn ang="0">
                  <a:pos x="1269" y="2216"/>
                </a:cxn>
                <a:cxn ang="0">
                  <a:pos x="1329" y="2276"/>
                </a:cxn>
                <a:cxn ang="0">
                  <a:pos x="1373" y="2344"/>
                </a:cxn>
                <a:cxn ang="0">
                  <a:pos x="1330" y="2443"/>
                </a:cxn>
                <a:cxn ang="0">
                  <a:pos x="1305" y="2477"/>
                </a:cxn>
                <a:cxn ang="0">
                  <a:pos x="913" y="2435"/>
                </a:cxn>
              </a:cxnLst>
              <a:rect l="0" t="0" r="r" b="b"/>
              <a:pathLst>
                <a:path w="1373" h="4807">
                  <a:moveTo>
                    <a:pt x="913" y="2435"/>
                  </a:moveTo>
                  <a:lnTo>
                    <a:pt x="908" y="2591"/>
                  </a:lnTo>
                  <a:lnTo>
                    <a:pt x="887" y="2728"/>
                  </a:lnTo>
                  <a:lnTo>
                    <a:pt x="837" y="3039"/>
                  </a:lnTo>
                  <a:lnTo>
                    <a:pt x="866" y="3248"/>
                  </a:lnTo>
                  <a:lnTo>
                    <a:pt x="885" y="3414"/>
                  </a:lnTo>
                  <a:lnTo>
                    <a:pt x="897" y="3577"/>
                  </a:lnTo>
                  <a:lnTo>
                    <a:pt x="922" y="3819"/>
                  </a:lnTo>
                  <a:lnTo>
                    <a:pt x="928" y="4058"/>
                  </a:lnTo>
                  <a:lnTo>
                    <a:pt x="913" y="4517"/>
                  </a:lnTo>
                  <a:lnTo>
                    <a:pt x="901" y="4663"/>
                  </a:lnTo>
                  <a:lnTo>
                    <a:pt x="837" y="4663"/>
                  </a:lnTo>
                  <a:lnTo>
                    <a:pt x="836" y="4807"/>
                  </a:lnTo>
                  <a:lnTo>
                    <a:pt x="0" y="4807"/>
                  </a:lnTo>
                  <a:lnTo>
                    <a:pt x="2" y="4787"/>
                  </a:lnTo>
                  <a:lnTo>
                    <a:pt x="18" y="4764"/>
                  </a:lnTo>
                  <a:lnTo>
                    <a:pt x="58" y="4754"/>
                  </a:lnTo>
                  <a:lnTo>
                    <a:pt x="138" y="4732"/>
                  </a:lnTo>
                  <a:lnTo>
                    <a:pt x="230" y="4700"/>
                  </a:lnTo>
                  <a:lnTo>
                    <a:pt x="290" y="4662"/>
                  </a:lnTo>
                  <a:lnTo>
                    <a:pt x="342" y="4616"/>
                  </a:lnTo>
                  <a:lnTo>
                    <a:pt x="384" y="4545"/>
                  </a:lnTo>
                  <a:lnTo>
                    <a:pt x="418" y="4458"/>
                  </a:lnTo>
                  <a:lnTo>
                    <a:pt x="435" y="4342"/>
                  </a:lnTo>
                  <a:lnTo>
                    <a:pt x="424" y="4087"/>
                  </a:lnTo>
                  <a:lnTo>
                    <a:pt x="308" y="3402"/>
                  </a:lnTo>
                  <a:lnTo>
                    <a:pt x="230" y="2715"/>
                  </a:lnTo>
                  <a:lnTo>
                    <a:pt x="120" y="2029"/>
                  </a:lnTo>
                  <a:lnTo>
                    <a:pt x="147" y="2002"/>
                  </a:lnTo>
                  <a:lnTo>
                    <a:pt x="147" y="1976"/>
                  </a:lnTo>
                  <a:lnTo>
                    <a:pt x="106" y="1919"/>
                  </a:lnTo>
                  <a:lnTo>
                    <a:pt x="108" y="1889"/>
                  </a:lnTo>
                  <a:lnTo>
                    <a:pt x="117" y="1785"/>
                  </a:lnTo>
                  <a:lnTo>
                    <a:pt x="127" y="1681"/>
                  </a:lnTo>
                  <a:lnTo>
                    <a:pt x="142" y="1577"/>
                  </a:lnTo>
                  <a:lnTo>
                    <a:pt x="160" y="1474"/>
                  </a:lnTo>
                  <a:lnTo>
                    <a:pt x="181" y="1370"/>
                  </a:lnTo>
                  <a:lnTo>
                    <a:pt x="205" y="1267"/>
                  </a:lnTo>
                  <a:lnTo>
                    <a:pt x="234" y="1167"/>
                  </a:lnTo>
                  <a:lnTo>
                    <a:pt x="265" y="1066"/>
                  </a:lnTo>
                  <a:lnTo>
                    <a:pt x="300" y="967"/>
                  </a:lnTo>
                  <a:lnTo>
                    <a:pt x="337" y="868"/>
                  </a:lnTo>
                  <a:lnTo>
                    <a:pt x="337" y="755"/>
                  </a:lnTo>
                  <a:lnTo>
                    <a:pt x="359" y="737"/>
                  </a:lnTo>
                  <a:lnTo>
                    <a:pt x="359" y="725"/>
                  </a:lnTo>
                  <a:lnTo>
                    <a:pt x="347" y="699"/>
                  </a:lnTo>
                  <a:lnTo>
                    <a:pt x="291" y="650"/>
                  </a:lnTo>
                  <a:lnTo>
                    <a:pt x="219" y="585"/>
                  </a:lnTo>
                  <a:lnTo>
                    <a:pt x="201" y="573"/>
                  </a:lnTo>
                  <a:lnTo>
                    <a:pt x="186" y="549"/>
                  </a:lnTo>
                  <a:lnTo>
                    <a:pt x="186" y="519"/>
                  </a:lnTo>
                  <a:lnTo>
                    <a:pt x="196" y="409"/>
                  </a:lnTo>
                  <a:lnTo>
                    <a:pt x="167" y="385"/>
                  </a:lnTo>
                  <a:lnTo>
                    <a:pt x="155" y="375"/>
                  </a:lnTo>
                  <a:lnTo>
                    <a:pt x="153" y="364"/>
                  </a:lnTo>
                  <a:lnTo>
                    <a:pt x="155" y="351"/>
                  </a:lnTo>
                  <a:lnTo>
                    <a:pt x="163" y="343"/>
                  </a:lnTo>
                  <a:lnTo>
                    <a:pt x="172" y="336"/>
                  </a:lnTo>
                  <a:lnTo>
                    <a:pt x="259" y="264"/>
                  </a:lnTo>
                  <a:lnTo>
                    <a:pt x="262" y="242"/>
                  </a:lnTo>
                  <a:lnTo>
                    <a:pt x="269" y="219"/>
                  </a:lnTo>
                  <a:lnTo>
                    <a:pt x="282" y="192"/>
                  </a:lnTo>
                  <a:lnTo>
                    <a:pt x="300" y="163"/>
                  </a:lnTo>
                  <a:lnTo>
                    <a:pt x="316" y="142"/>
                  </a:lnTo>
                  <a:lnTo>
                    <a:pt x="332" y="123"/>
                  </a:lnTo>
                  <a:lnTo>
                    <a:pt x="362" y="96"/>
                  </a:lnTo>
                  <a:lnTo>
                    <a:pt x="358" y="71"/>
                  </a:lnTo>
                  <a:lnTo>
                    <a:pt x="361" y="44"/>
                  </a:lnTo>
                  <a:lnTo>
                    <a:pt x="378" y="13"/>
                  </a:lnTo>
                  <a:lnTo>
                    <a:pt x="408" y="0"/>
                  </a:lnTo>
                  <a:lnTo>
                    <a:pt x="454" y="0"/>
                  </a:lnTo>
                  <a:lnTo>
                    <a:pt x="501" y="10"/>
                  </a:lnTo>
                  <a:lnTo>
                    <a:pt x="540" y="25"/>
                  </a:lnTo>
                  <a:lnTo>
                    <a:pt x="582" y="41"/>
                  </a:lnTo>
                  <a:lnTo>
                    <a:pt x="623" y="61"/>
                  </a:lnTo>
                  <a:lnTo>
                    <a:pt x="661" y="82"/>
                  </a:lnTo>
                  <a:lnTo>
                    <a:pt x="730" y="132"/>
                  </a:lnTo>
                  <a:lnTo>
                    <a:pt x="764" y="160"/>
                  </a:lnTo>
                  <a:lnTo>
                    <a:pt x="825" y="222"/>
                  </a:lnTo>
                  <a:lnTo>
                    <a:pt x="857" y="277"/>
                  </a:lnTo>
                  <a:lnTo>
                    <a:pt x="865" y="301"/>
                  </a:lnTo>
                  <a:lnTo>
                    <a:pt x="873" y="354"/>
                  </a:lnTo>
                  <a:lnTo>
                    <a:pt x="873" y="380"/>
                  </a:lnTo>
                  <a:lnTo>
                    <a:pt x="872" y="406"/>
                  </a:lnTo>
                  <a:lnTo>
                    <a:pt x="860" y="458"/>
                  </a:lnTo>
                  <a:lnTo>
                    <a:pt x="851" y="481"/>
                  </a:lnTo>
                  <a:lnTo>
                    <a:pt x="839" y="504"/>
                  </a:lnTo>
                  <a:lnTo>
                    <a:pt x="806" y="548"/>
                  </a:lnTo>
                  <a:lnTo>
                    <a:pt x="789" y="567"/>
                  </a:lnTo>
                  <a:lnTo>
                    <a:pt x="769" y="583"/>
                  </a:lnTo>
                  <a:lnTo>
                    <a:pt x="725" y="610"/>
                  </a:lnTo>
                  <a:lnTo>
                    <a:pt x="700" y="620"/>
                  </a:lnTo>
                  <a:lnTo>
                    <a:pt x="699" y="621"/>
                  </a:lnTo>
                  <a:lnTo>
                    <a:pt x="773" y="695"/>
                  </a:lnTo>
                  <a:lnTo>
                    <a:pt x="847" y="793"/>
                  </a:lnTo>
                  <a:lnTo>
                    <a:pt x="907" y="903"/>
                  </a:lnTo>
                  <a:lnTo>
                    <a:pt x="948" y="1019"/>
                  </a:lnTo>
                  <a:lnTo>
                    <a:pt x="973" y="1138"/>
                  </a:lnTo>
                  <a:lnTo>
                    <a:pt x="979" y="1261"/>
                  </a:lnTo>
                  <a:lnTo>
                    <a:pt x="992" y="1526"/>
                  </a:lnTo>
                  <a:lnTo>
                    <a:pt x="1017" y="1530"/>
                  </a:lnTo>
                  <a:lnTo>
                    <a:pt x="1045" y="1541"/>
                  </a:lnTo>
                  <a:lnTo>
                    <a:pt x="1063" y="1570"/>
                  </a:lnTo>
                  <a:lnTo>
                    <a:pt x="1068" y="1611"/>
                  </a:lnTo>
                  <a:lnTo>
                    <a:pt x="1069" y="1665"/>
                  </a:lnTo>
                  <a:lnTo>
                    <a:pt x="1091" y="1675"/>
                  </a:lnTo>
                  <a:lnTo>
                    <a:pt x="1100" y="1711"/>
                  </a:lnTo>
                  <a:lnTo>
                    <a:pt x="1095" y="1741"/>
                  </a:lnTo>
                  <a:lnTo>
                    <a:pt x="1086" y="1772"/>
                  </a:lnTo>
                  <a:lnTo>
                    <a:pt x="1132" y="2038"/>
                  </a:lnTo>
                  <a:lnTo>
                    <a:pt x="1126" y="2059"/>
                  </a:lnTo>
                  <a:lnTo>
                    <a:pt x="1192" y="2141"/>
                  </a:lnTo>
                  <a:lnTo>
                    <a:pt x="1249" y="2124"/>
                  </a:lnTo>
                  <a:lnTo>
                    <a:pt x="1274" y="2154"/>
                  </a:lnTo>
                  <a:lnTo>
                    <a:pt x="1248" y="2174"/>
                  </a:lnTo>
                  <a:lnTo>
                    <a:pt x="1249" y="2200"/>
                  </a:lnTo>
                  <a:lnTo>
                    <a:pt x="1269" y="2216"/>
                  </a:lnTo>
                  <a:lnTo>
                    <a:pt x="1202" y="2238"/>
                  </a:lnTo>
                  <a:lnTo>
                    <a:pt x="1257" y="2299"/>
                  </a:lnTo>
                  <a:lnTo>
                    <a:pt x="1329" y="2276"/>
                  </a:lnTo>
                  <a:lnTo>
                    <a:pt x="1334" y="2311"/>
                  </a:lnTo>
                  <a:lnTo>
                    <a:pt x="1369" y="2298"/>
                  </a:lnTo>
                  <a:lnTo>
                    <a:pt x="1373" y="2344"/>
                  </a:lnTo>
                  <a:lnTo>
                    <a:pt x="1303" y="2363"/>
                  </a:lnTo>
                  <a:lnTo>
                    <a:pt x="1356" y="2416"/>
                  </a:lnTo>
                  <a:lnTo>
                    <a:pt x="1330" y="2443"/>
                  </a:lnTo>
                  <a:lnTo>
                    <a:pt x="1369" y="2468"/>
                  </a:lnTo>
                  <a:lnTo>
                    <a:pt x="1341" y="2494"/>
                  </a:lnTo>
                  <a:lnTo>
                    <a:pt x="1305" y="2477"/>
                  </a:lnTo>
                  <a:lnTo>
                    <a:pt x="1282" y="2494"/>
                  </a:lnTo>
                  <a:lnTo>
                    <a:pt x="913" y="2298"/>
                  </a:lnTo>
                  <a:lnTo>
                    <a:pt x="913" y="2435"/>
                  </a:lnTo>
                  <a:close/>
                </a:path>
              </a:pathLst>
            </a:custGeom>
            <a:solidFill>
              <a:srgbClr val="D9CBA3"/>
            </a:solidFill>
            <a:ln w="0">
              <a:solidFill>
                <a:srgbClr val="00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4"/>
            <p:cNvSpPr>
              <a:spLocks/>
            </p:cNvSpPr>
            <p:nvPr/>
          </p:nvSpPr>
          <p:spPr bwMode="auto">
            <a:xfrm>
              <a:off x="4705" y="1281"/>
              <a:ext cx="130" cy="15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56" y="27"/>
                </a:cxn>
                <a:cxn ang="0">
                  <a:pos x="93" y="16"/>
                </a:cxn>
                <a:cxn ang="0">
                  <a:pos x="144" y="11"/>
                </a:cxn>
                <a:cxn ang="0">
                  <a:pos x="205" y="18"/>
                </a:cxn>
                <a:cxn ang="0">
                  <a:pos x="257" y="6"/>
                </a:cxn>
                <a:cxn ang="0">
                  <a:pos x="318" y="0"/>
                </a:cxn>
                <a:cxn ang="0">
                  <a:pos x="393" y="12"/>
                </a:cxn>
                <a:cxn ang="0">
                  <a:pos x="519" y="58"/>
                </a:cxn>
                <a:cxn ang="0">
                  <a:pos x="0" y="58"/>
                </a:cxn>
              </a:cxnLst>
              <a:rect l="0" t="0" r="r" b="b"/>
              <a:pathLst>
                <a:path w="519" h="58">
                  <a:moveTo>
                    <a:pt x="0" y="58"/>
                  </a:moveTo>
                  <a:lnTo>
                    <a:pt x="56" y="27"/>
                  </a:lnTo>
                  <a:lnTo>
                    <a:pt x="93" y="16"/>
                  </a:lnTo>
                  <a:lnTo>
                    <a:pt x="144" y="11"/>
                  </a:lnTo>
                  <a:lnTo>
                    <a:pt x="205" y="18"/>
                  </a:lnTo>
                  <a:lnTo>
                    <a:pt x="257" y="6"/>
                  </a:lnTo>
                  <a:lnTo>
                    <a:pt x="318" y="0"/>
                  </a:lnTo>
                  <a:lnTo>
                    <a:pt x="393" y="12"/>
                  </a:lnTo>
                  <a:lnTo>
                    <a:pt x="519" y="58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1" name="Text Box 64"/>
          <p:cNvSpPr txBox="1">
            <a:spLocks noChangeArrowheads="1"/>
          </p:cNvSpPr>
          <p:nvPr/>
        </p:nvSpPr>
        <p:spPr bwMode="auto">
          <a:xfrm rot="16200000">
            <a:off x="999324" y="5553877"/>
            <a:ext cx="461665" cy="200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anchorCtr="1">
            <a:spAutoFit/>
          </a:bodyPr>
          <a:lstStyle/>
          <a:p>
            <a:pPr>
              <a:defRPr/>
            </a:pPr>
            <a:r>
              <a:rPr 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Carey et al. (2012)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90600" y="4648200"/>
            <a:ext cx="53340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 rot="16200000">
            <a:off x="3068479" y="2943374"/>
            <a:ext cx="492443" cy="38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00200"/>
            <a:ext cx="6400800" cy="386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TextBox 34"/>
          <p:cNvSpPr txBox="1"/>
          <p:nvPr/>
        </p:nvSpPr>
        <p:spPr>
          <a:xfrm>
            <a:off x="1219200" y="5029200"/>
            <a:ext cx="525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362200" y="2438400"/>
            <a:ext cx="54373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/>
              <a:t>43%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42661" y="3502223"/>
            <a:ext cx="54373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/>
              <a:t>17%</a:t>
            </a:r>
          </a:p>
        </p:txBody>
      </p:sp>
      <p:sp>
        <p:nvSpPr>
          <p:cNvPr id="38" name="Text Box 13"/>
          <p:cNvSpPr txBox="1">
            <a:spLocks noChangeArrowheads="1"/>
          </p:cNvSpPr>
          <p:nvPr/>
        </p:nvSpPr>
        <p:spPr bwMode="auto">
          <a:xfrm rot="16200000">
            <a:off x="4393168" y="1931432"/>
            <a:ext cx="738664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anchorCtr="1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Two and a half times the reduction in crime</a:t>
            </a:r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 rot="16200000">
            <a:off x="2559905" y="3078897"/>
            <a:ext cx="1661993" cy="38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 anchorCtr="1">
            <a:spAutoFit/>
          </a:bodyPr>
          <a:lstStyle/>
          <a:p>
            <a:pPr algn="l">
              <a:defRPr/>
            </a:pPr>
            <a:r>
              <a:rPr lang="en-US" sz="7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}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33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4760</TotalTime>
  <Words>358</Words>
  <Application>Microsoft Office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1_Office Theme</vt:lpstr>
      <vt:lpstr>2_Office Theme</vt:lpstr>
      <vt:lpstr>Microsoft Excel 97-2003 Worksheet</vt:lpstr>
      <vt:lpstr>Chart</vt:lpstr>
      <vt:lpstr>Key Moments in NADCP History</vt:lpstr>
      <vt:lpstr>PowerPoint Presentation</vt:lpstr>
      <vt:lpstr>Key Moments in NADCP History</vt:lpstr>
      <vt:lpstr>PowerPoint Presentation</vt:lpstr>
      <vt:lpstr>PowerPoint Presentation</vt:lpstr>
      <vt:lpstr>Key Moments in NADCP History</vt:lpstr>
      <vt:lpstr>Key Moments in NADCP History</vt:lpstr>
      <vt:lpstr>Key Moments in NADCP History</vt:lpstr>
      <vt:lpstr>Key Moments in NADCP History</vt:lpstr>
      <vt:lpstr>Key Moments in NADCP History</vt:lpstr>
      <vt:lpstr>Key Moments in NADCP History</vt:lpstr>
      <vt:lpstr>Key Moments in NADCP History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policy department Report to the Board of Directors</dc:title>
  <dc:creator>jcolumbel</dc:creator>
  <cp:lastModifiedBy>Doug Marlowe</cp:lastModifiedBy>
  <cp:revision>287</cp:revision>
  <dcterms:created xsi:type="dcterms:W3CDTF">2010-05-31T17:26:32Z</dcterms:created>
  <dcterms:modified xsi:type="dcterms:W3CDTF">2022-09-08T20:09:37Z</dcterms:modified>
</cp:coreProperties>
</file>